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1.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5.xml" ContentType="application/vnd.openxmlformats-officedocument.them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63" r:id="rId16"/>
    <p:sldMasterId id="2147484590" r:id="rId17"/>
    <p:sldMasterId id="2147484605" r:id="rId18"/>
  </p:sldMasterIdLst>
  <p:notesMasterIdLst>
    <p:notesMasterId r:id="rId61"/>
  </p:notesMasterIdLst>
  <p:handoutMasterIdLst>
    <p:handoutMasterId r:id="rId62"/>
  </p:handoutMasterIdLst>
  <p:sldIdLst>
    <p:sldId id="577" r:id="rId19"/>
    <p:sldId id="583" r:id="rId20"/>
    <p:sldId id="585" r:id="rId21"/>
    <p:sldId id="586" r:id="rId22"/>
    <p:sldId id="591" r:id="rId23"/>
    <p:sldId id="500" r:id="rId24"/>
    <p:sldId id="501" r:id="rId25"/>
    <p:sldId id="502" r:id="rId26"/>
    <p:sldId id="510" r:id="rId27"/>
    <p:sldId id="503" r:id="rId28"/>
    <p:sldId id="504" r:id="rId29"/>
    <p:sldId id="505" r:id="rId30"/>
    <p:sldId id="592" r:id="rId31"/>
    <p:sldId id="506" r:id="rId32"/>
    <p:sldId id="529" r:id="rId33"/>
    <p:sldId id="511" r:id="rId34"/>
    <p:sldId id="512" r:id="rId35"/>
    <p:sldId id="513" r:id="rId36"/>
    <p:sldId id="514" r:id="rId37"/>
    <p:sldId id="515" r:id="rId38"/>
    <p:sldId id="516" r:id="rId39"/>
    <p:sldId id="579" r:id="rId40"/>
    <p:sldId id="578" r:id="rId41"/>
    <p:sldId id="518" r:id="rId42"/>
    <p:sldId id="580" r:id="rId43"/>
    <p:sldId id="582" r:id="rId44"/>
    <p:sldId id="593" r:id="rId45"/>
    <p:sldId id="531" r:id="rId46"/>
    <p:sldId id="552" r:id="rId47"/>
    <p:sldId id="524" r:id="rId48"/>
    <p:sldId id="551" r:id="rId49"/>
    <p:sldId id="564" r:id="rId50"/>
    <p:sldId id="547" r:id="rId51"/>
    <p:sldId id="568" r:id="rId52"/>
    <p:sldId id="559" r:id="rId53"/>
    <p:sldId id="574" r:id="rId54"/>
    <p:sldId id="567" r:id="rId55"/>
    <p:sldId id="572" r:id="rId56"/>
    <p:sldId id="565" r:id="rId57"/>
    <p:sldId id="575" r:id="rId58"/>
    <p:sldId id="532" r:id="rId59"/>
    <p:sldId id="57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577"/>
            <p14:sldId id="583"/>
            <p14:sldId id="585"/>
            <p14:sldId id="586"/>
            <p14:sldId id="591"/>
            <p14:sldId id="500"/>
            <p14:sldId id="501"/>
            <p14:sldId id="502"/>
            <p14:sldId id="510"/>
            <p14:sldId id="503"/>
            <p14:sldId id="504"/>
            <p14:sldId id="505"/>
            <p14:sldId id="592"/>
            <p14:sldId id="506"/>
            <p14:sldId id="529"/>
            <p14:sldId id="511"/>
            <p14:sldId id="512"/>
            <p14:sldId id="513"/>
            <p14:sldId id="514"/>
            <p14:sldId id="515"/>
            <p14:sldId id="516"/>
            <p14:sldId id="579"/>
            <p14:sldId id="578"/>
            <p14:sldId id="518"/>
            <p14:sldId id="580"/>
            <p14:sldId id="582"/>
            <p14:sldId id="593"/>
            <p14:sldId id="531"/>
            <p14:sldId id="552"/>
            <p14:sldId id="524"/>
            <p14:sldId id="551"/>
            <p14:sldId id="564"/>
            <p14:sldId id="547"/>
            <p14:sldId id="568"/>
            <p14:sldId id="559"/>
            <p14:sldId id="574"/>
            <p14:sldId id="567"/>
            <p14:sldId id="572"/>
            <p14:sldId id="565"/>
            <p14:sldId id="575"/>
            <p14:sldId id="532"/>
          </p14:sldIdLst>
        </p14:section>
        <p14:section name="Conclusion" id="{CA18A22D-5BC0-45A3-8E63-78253BA0141D}">
          <p14:sldIdLst>
            <p14:sldId id="5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63BDFF"/>
    <a:srgbClr val="021939"/>
    <a:srgbClr val="3999C6"/>
    <a:srgbClr val="FFFFFF"/>
    <a:srgbClr val="A7A7A7"/>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70" autoAdjust="0"/>
  </p:normalViewPr>
  <p:slideViewPr>
    <p:cSldViewPr snapToGrid="0">
      <p:cViewPr varScale="1">
        <p:scale>
          <a:sx n="71" d="100"/>
          <a:sy n="71" d="100"/>
        </p:scale>
        <p:origin x="642" y="66"/>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8/18/2016 9:39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8/18/2016 9:39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defTabSz="931863" fontAlgn="base">
              <a:lnSpc>
                <a:spcPct val="100000"/>
              </a:lnSpc>
              <a:spcBef>
                <a:spcPct val="0"/>
              </a:spcBef>
              <a:spcAft>
                <a:spcPct val="0"/>
              </a:spcAft>
            </a:pPr>
            <a:endParaRPr lang="en-US" altLang="en-US" sz="1200">
              <a:latin typeface="Segoe UI" panose="020B0502040204020203" pitchFamily="34" charset="0"/>
            </a:endParaRPr>
          </a:p>
        </p:txBody>
      </p:sp>
      <p:sp>
        <p:nvSpPr>
          <p:cNvPr id="5" name="Footer Placeholder 4"/>
          <p:cNvSpPr>
            <a:spLocks noGrp="1"/>
          </p:cNvSpPr>
          <p:nvPr>
            <p:ph type="ftr" sz="quarter" idx="4"/>
          </p:nvPr>
        </p:nvSpPr>
        <p:spPr>
          <a:xfrm>
            <a:off x="0" y="8686800"/>
            <a:ext cx="5920740" cy="355964"/>
          </a:xfrm>
        </p:spPr>
        <p:txBody>
          <a:bodyPr rtlCol="0"/>
          <a:lstStyle/>
          <a:p>
            <a:pPr defTabSz="914099" fontAlgn="auto">
              <a:spcBef>
                <a:spcPts val="0"/>
              </a:spcBef>
              <a:spcAft>
                <a:spcPts val="0"/>
              </a:spcAft>
              <a:defRPr/>
            </a:pPr>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E5FE5E2E-9D67-4095-89AA-867FA6BCF816}" type="datetime8">
              <a:rPr lang="en-US" altLang="en-US" sz="1200" smtClean="0">
                <a:latin typeface="Segoe UI" panose="020B0502040204020203" pitchFamily="34" charset="0"/>
              </a:rPr>
              <a:pPr>
                <a:lnSpc>
                  <a:spcPct val="100000"/>
                </a:lnSpc>
                <a:spcBef>
                  <a:spcPct val="0"/>
                </a:spcBef>
                <a:spcAft>
                  <a:spcPct val="0"/>
                </a:spcAft>
              </a:pPr>
              <a:t>8/18/2016 9:39 AM</a:t>
            </a:fld>
            <a:endParaRPr lang="en-US" altLang="en-US" sz="1200">
              <a:latin typeface="Segoe UI" panose="020B0502040204020203" pitchFamily="34" charset="0"/>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B1F7D3BA-D17A-4DC0-9347-248746B2D898}" type="slidenum">
              <a:rPr lang="en-US" altLang="en-US" sz="1200" smtClean="0">
                <a:latin typeface="Segoe UI" panose="020B0502040204020203" pitchFamily="34" charset="0"/>
              </a:rPr>
              <a:pPr>
                <a:lnSpc>
                  <a:spcPct val="100000"/>
                </a:lnSpc>
                <a:spcBef>
                  <a:spcPct val="0"/>
                </a:spcBef>
                <a:spcAft>
                  <a:spcPct val="0"/>
                </a:spcAft>
              </a:pPr>
              <a:t>1</a:t>
            </a:fld>
            <a:endParaRPr lang="en-US" altLang="en-US" sz="1200">
              <a:latin typeface="Segoe UI" panose="020B0502040204020203" pitchFamily="34" charset="0"/>
            </a:endParaRPr>
          </a:p>
        </p:txBody>
      </p:sp>
    </p:spTree>
    <p:extLst>
      <p:ext uri="{BB962C8B-B14F-4D97-AF65-F5344CB8AC3E}">
        <p14:creationId xmlns:p14="http://schemas.microsoft.com/office/powerpoint/2010/main" val="823998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patterns that we are seeing within customers</a:t>
            </a:r>
            <a:r>
              <a:rPr lang="en-US" baseline="0" dirty="0"/>
              <a:t> and within partners around the use of </a:t>
            </a:r>
            <a:r>
              <a:rPr lang="en-US" baseline="0" dirty="0" err="1"/>
              <a:t>IoT</a:t>
            </a:r>
            <a:r>
              <a:rPr lang="en-US" baseline="0" dirty="0"/>
              <a:t> devices?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1461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lot of businesses have been building </a:t>
            </a:r>
            <a:r>
              <a:rPr lang="en-NZ" dirty="0" err="1"/>
              <a:t>IoT</a:t>
            </a:r>
            <a:r>
              <a:rPr lang="en-NZ" dirty="0"/>
              <a:t> solutions with Azure,</a:t>
            </a:r>
            <a:r>
              <a:rPr lang="en-NZ" baseline="0" dirty="0"/>
              <a:t> using a variety of Azure’s services over the years.</a:t>
            </a:r>
          </a:p>
          <a:p>
            <a:endParaRPr lang="en-NZ" baseline="0" dirty="0"/>
          </a:p>
          <a:p>
            <a:r>
              <a:rPr lang="en-NZ" baseline="0" dirty="0"/>
              <a:t>Why is Azure and the cloud so popular?</a:t>
            </a:r>
          </a:p>
          <a:p>
            <a:r>
              <a:rPr lang="en-NZ" baseline="0" dirty="0"/>
              <a:t>	- Easy to provision, use and manage</a:t>
            </a:r>
          </a:p>
          <a:p>
            <a:r>
              <a:rPr lang="en-NZ" baseline="0" dirty="0"/>
              <a:t>	- …</a:t>
            </a:r>
          </a:p>
          <a:p>
            <a:endParaRPr lang="en-NZ" baseline="0" dirty="0"/>
          </a:p>
          <a:p>
            <a:r>
              <a:rPr lang="en-NZ" baseline="0" dirty="0"/>
              <a:t>We see three key areas in an </a:t>
            </a:r>
            <a:r>
              <a:rPr lang="en-NZ" baseline="0" dirty="0" err="1"/>
              <a:t>IoT</a:t>
            </a:r>
            <a:r>
              <a:rPr lang="en-NZ" baseline="0" dirty="0"/>
              <a:t> solution:</a:t>
            </a:r>
          </a:p>
          <a:p>
            <a:r>
              <a:rPr lang="en-NZ" baseline="0" dirty="0"/>
              <a:t>	- Device connectivity and management</a:t>
            </a:r>
          </a:p>
          <a:p>
            <a:r>
              <a:rPr lang="en-NZ" baseline="0" dirty="0"/>
              <a:t>	- …</a:t>
            </a:r>
          </a:p>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8/18/2016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5379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businesses have built </a:t>
            </a:r>
            <a:r>
              <a:rPr lang="en-US" dirty="0" err="1"/>
              <a:t>IoT</a:t>
            </a:r>
            <a:r>
              <a:rPr lang="en-US" baseline="0" dirty="0"/>
              <a:t> solutions using Event Hubs.</a:t>
            </a:r>
          </a:p>
          <a:p>
            <a:pPr marL="171450" indent="-171450">
              <a:buFontTx/>
              <a:buChar char="-"/>
            </a:pPr>
            <a:r>
              <a:rPr lang="en-US" baseline="0" dirty="0"/>
              <a:t>Event Hubs are a high scale messaging service.</a:t>
            </a:r>
          </a:p>
          <a:p>
            <a:pPr marL="388712" lvl="1" indent="-171450">
              <a:buFontTx/>
              <a:buChar char="-"/>
            </a:pPr>
            <a:r>
              <a:rPr lang="en-US" baseline="0" dirty="0"/>
              <a:t>Really high message throughput.</a:t>
            </a:r>
          </a:p>
          <a:p>
            <a:pPr marL="388712" lvl="1" indent="-171450">
              <a:buFontTx/>
              <a:buChar char="-"/>
            </a:pPr>
            <a:r>
              <a:rPr lang="en-US" baseline="0" dirty="0"/>
              <a:t>Deployed and used all over the world everyday.</a:t>
            </a:r>
          </a:p>
          <a:p>
            <a:pPr marL="388712" lvl="1" indent="-171450">
              <a:buFontTx/>
              <a:buChar char="-"/>
            </a:pPr>
            <a:endParaRPr lang="en-US" baseline="0" dirty="0"/>
          </a:p>
          <a:p>
            <a:pPr marL="0" lvl="0" indent="0">
              <a:buFontTx/>
              <a:buNone/>
            </a:pPr>
            <a:r>
              <a:rPr lang="en-US" baseline="0" dirty="0"/>
              <a:t>However after working with customers we found that they needed more than Event Hubs alone.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99800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needed components to deal with</a:t>
            </a:r>
          </a:p>
          <a:p>
            <a:r>
              <a:rPr lang="en-US" dirty="0"/>
              <a:t>	-</a:t>
            </a:r>
            <a:r>
              <a:rPr lang="en-US" baseline="0" dirty="0"/>
              <a:t> Command and control</a:t>
            </a:r>
          </a:p>
          <a:p>
            <a:r>
              <a:rPr lang="en-US" baseline="0" dirty="0"/>
              <a:t>	- …</a:t>
            </a:r>
          </a:p>
          <a:p>
            <a:r>
              <a:rPr lang="en-US" baseline="0" dirty="0"/>
              <a:t>Many projects are not greenfield, rather they involve support for existing devices and protocols.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18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a:t>
            </a:r>
            <a:r>
              <a:rPr lang="en-US" sz="800" baseline="0" dirty="0"/>
              <a:t> Azure </a:t>
            </a:r>
            <a:r>
              <a:rPr lang="en-US" sz="800" baseline="0" dirty="0" err="1"/>
              <a:t>IoT</a:t>
            </a:r>
            <a:r>
              <a:rPr lang="en-US" sz="800" baseline="0" dirty="0"/>
              <a:t> Hub extends the capabilities of Event Hubs to target </a:t>
            </a:r>
            <a:r>
              <a:rPr lang="en-US" sz="800" baseline="0" dirty="0" err="1"/>
              <a:t>IoT</a:t>
            </a:r>
            <a:r>
              <a:rPr lang="en-US" sz="800" baseline="0" dirty="0"/>
              <a:t> workloads.</a:t>
            </a:r>
            <a:endParaRPr lang="en-US" sz="800" dirty="0"/>
          </a:p>
          <a:p>
            <a:pPr marL="171450" indent="-171450">
              <a:buFontTx/>
              <a:buChar char="-"/>
            </a:pPr>
            <a:r>
              <a:rPr lang="en-US" sz="800" dirty="0"/>
              <a:t>Native support for MQTT:</a:t>
            </a:r>
            <a:r>
              <a:rPr lang="en-US" sz="800" baseline="0" dirty="0"/>
              <a:t> </a:t>
            </a:r>
            <a:r>
              <a:rPr lang="en-US" sz="800" dirty="0"/>
              <a:t>Azure </a:t>
            </a:r>
            <a:r>
              <a:rPr lang="en-US" sz="800" dirty="0" err="1"/>
              <a:t>IoT</a:t>
            </a:r>
            <a:r>
              <a:rPr lang="en-US" sz="800" dirty="0"/>
              <a:t> SDKs (or OSS libs) can connect to </a:t>
            </a:r>
            <a:r>
              <a:rPr lang="en-US" sz="800" dirty="0" err="1"/>
              <a:t>IoT</a:t>
            </a:r>
            <a:r>
              <a:rPr lang="en-US" sz="800" dirty="0"/>
              <a:t> Hub using MQTT (no protocol gateway needed). </a:t>
            </a:r>
          </a:p>
          <a:p>
            <a:pPr marL="171450" indent="-171450">
              <a:buFontTx/>
              <a:buChar char="-"/>
            </a:pPr>
            <a:r>
              <a:rPr lang="en-US" sz="800" dirty="0"/>
              <a:t>AMQP over </a:t>
            </a:r>
            <a:r>
              <a:rPr lang="en-US" sz="800" dirty="0" err="1"/>
              <a:t>WebSockets</a:t>
            </a:r>
            <a:r>
              <a:rPr lang="en-US" sz="800" dirty="0"/>
              <a:t>: Use AMQP through firewalls.</a:t>
            </a:r>
          </a:p>
          <a:p>
            <a:pPr marL="171450" indent="-171450">
              <a:buFontTx/>
              <a:buChar char="-"/>
            </a:pPr>
            <a:r>
              <a:rPr lang="en-US" sz="800" dirty="0"/>
              <a:t>Operations Monitoring</a:t>
            </a:r>
          </a:p>
          <a:p>
            <a:pPr marL="388712" lvl="1" indent="-171450">
              <a:buFontTx/>
              <a:buChar char="-"/>
            </a:pPr>
            <a:r>
              <a:rPr lang="en-US" sz="800" dirty="0"/>
              <a:t>Device connection/disconnection events</a:t>
            </a:r>
          </a:p>
          <a:p>
            <a:pPr marL="388712" lvl="1" indent="-171450">
              <a:buFontTx/>
              <a:buChar char="-"/>
            </a:pPr>
            <a:r>
              <a:rPr lang="en-US" sz="800" dirty="0"/>
              <a:t>Device error reporting</a:t>
            </a:r>
          </a:p>
          <a:p>
            <a:pPr marL="388712" lvl="1" indent="-171450">
              <a:buFontTx/>
              <a:buChar char="-"/>
            </a:pPr>
            <a:r>
              <a:rPr lang="en-US" sz="800" dirty="0"/>
              <a:t>Event Hub-compatible endpoint</a:t>
            </a:r>
          </a:p>
          <a:p>
            <a:pPr marL="388712" lvl="1" indent="-171450">
              <a:buFontTx/>
              <a:buChar char="-"/>
            </a:pPr>
            <a:r>
              <a:rPr lang="en-US" sz="800" b="1" dirty="0"/>
              <a:t>Example</a:t>
            </a:r>
            <a:r>
              <a:rPr lang="en-US" sz="800" dirty="0"/>
              <a:t>: complex device blocking logic</a:t>
            </a:r>
          </a:p>
          <a:p>
            <a:pPr marL="506114" lvl="2" indent="-171450">
              <a:buFontTx/>
              <a:buChar char="-"/>
            </a:pPr>
            <a:r>
              <a:rPr lang="en-US" sz="800" dirty="0"/>
              <a:t>Stream Analytics job evaluates:</a:t>
            </a:r>
            <a:br>
              <a:rPr lang="en-US" sz="800" dirty="0"/>
            </a:br>
            <a:r>
              <a:rPr lang="en-US" sz="800" i="1" dirty="0"/>
              <a:t>number of failed connection attempts per device</a:t>
            </a:r>
          </a:p>
          <a:p>
            <a:pPr marL="506114" lvl="2" indent="-171450">
              <a:buFontTx/>
              <a:buChar char="-"/>
            </a:pPr>
            <a:r>
              <a:rPr lang="en-US" sz="800" dirty="0"/>
              <a:t>As a result device can be disabled in </a:t>
            </a:r>
            <a:r>
              <a:rPr lang="en-US" sz="800" dirty="0" err="1"/>
              <a:t>IoT</a:t>
            </a:r>
            <a:r>
              <a:rPr lang="en-US" sz="800" dirty="0"/>
              <a:t> Hub</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98408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a:t>
            </a:r>
            <a:r>
              <a:rPr lang="en-US" baseline="0" dirty="0"/>
              <a:t> was to support the broadest set of device platforms possible.</a:t>
            </a:r>
          </a:p>
          <a:p>
            <a:pPr marL="171450" indent="-171450">
              <a:buFontTx/>
              <a:buChar char="-"/>
            </a:pPr>
            <a:r>
              <a:rPr lang="en-US" baseline="0" dirty="0"/>
              <a:t>Started with cross platform C code which you can port onto almost any platform.</a:t>
            </a:r>
          </a:p>
          <a:p>
            <a:pPr marL="171450" indent="-171450">
              <a:buFontTx/>
              <a:buChar char="-"/>
            </a:pPr>
            <a:r>
              <a:rPr lang="en-US" baseline="0" dirty="0"/>
              <a:t>Successfully ported onto RTOS, Windows, Android, iOS…</a:t>
            </a:r>
          </a:p>
          <a:p>
            <a:pPr marL="171450" indent="-171450">
              <a:buFontTx/>
              <a:buChar char="-"/>
            </a:pPr>
            <a:r>
              <a:rPr lang="en-US" baseline="0" dirty="0"/>
              <a:t>There are several APIs available to use.</a:t>
            </a:r>
          </a:p>
          <a:p>
            <a:pPr marL="171450" indent="-171450">
              <a:buFontTx/>
              <a:buChar char="-"/>
            </a:pPr>
            <a:r>
              <a:rPr lang="en-US" baseline="0" dirty="0"/>
              <a:t>There is no requirement to use any of the existing code.</a:t>
            </a:r>
          </a:p>
          <a:p>
            <a:pPr marL="171450" lvl="0" indent="-171450">
              <a:buFontTx/>
              <a:buChar char="-"/>
            </a:pPr>
            <a:r>
              <a:rPr lang="en-US" baseline="0" dirty="0"/>
              <a:t>It is all open source, on GitHub, and freely extendable.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97863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three ‘typical’</a:t>
            </a:r>
            <a:r>
              <a:rPr lang="en-US" baseline="0" dirty="0"/>
              <a:t> components in an </a:t>
            </a:r>
            <a:r>
              <a:rPr lang="en-US" baseline="0" dirty="0" err="1"/>
              <a:t>IoT</a:t>
            </a:r>
            <a:r>
              <a:rPr lang="en-US" baseline="0" dirty="0"/>
              <a:t> solution, the next to think about is Analytics and operationalising insight.</a:t>
            </a:r>
          </a:p>
          <a:p>
            <a:endParaRPr lang="en-US" baseline="0" dirty="0"/>
          </a:p>
          <a:p>
            <a:r>
              <a:rPr lang="en-US" baseline="0" dirty="0"/>
              <a:t>Azure provides a broad range of sophisticated technologies for delivering analytics.</a:t>
            </a:r>
          </a:p>
          <a:p>
            <a:r>
              <a:rPr lang="en-US" baseline="0" dirty="0"/>
              <a:t>With Hot Path Analytics you’re able to process real time event streams coming out of your </a:t>
            </a:r>
            <a:r>
              <a:rPr lang="en-US" baseline="0" dirty="0" err="1"/>
              <a:t>IoT</a:t>
            </a:r>
            <a:r>
              <a:rPr lang="en-US" baseline="0" dirty="0"/>
              <a:t> solution.</a:t>
            </a:r>
          </a:p>
          <a:p>
            <a:endParaRPr lang="en-US" baseline="0" dirty="0"/>
          </a:p>
          <a:p>
            <a:r>
              <a:rPr lang="en-US" baseline="0" dirty="0"/>
              <a:t>Then there are tools and technologies for building large scale systems on top of your </a:t>
            </a:r>
            <a:r>
              <a:rPr lang="en-US" baseline="0" dirty="0" err="1"/>
              <a:t>IoT</a:t>
            </a:r>
            <a:r>
              <a:rPr lang="en-US" baseline="0" dirty="0"/>
              <a:t> device in the field.</a:t>
            </a:r>
          </a:p>
          <a:p>
            <a:endParaRPr lang="en-US" baseline="0" dirty="0"/>
          </a:p>
          <a:p>
            <a:r>
              <a:rPr lang="en-US" baseline="0" dirty="0"/>
              <a:t>Finally: </a:t>
            </a:r>
            <a:r>
              <a:rPr lang="en-US" baseline="0" dirty="0" err="1"/>
              <a:t>IoT</a:t>
            </a:r>
            <a:r>
              <a:rPr lang="en-US" baseline="0" dirty="0"/>
              <a:t> applications do not live in isolation, they’re going to be part of a broader consumer or business eco-system.</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7940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80897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r>
              <a:rPr lang="en-US" dirty="0"/>
              <a:t>We then think about the different services within Azure</a:t>
            </a:r>
            <a:r>
              <a:rPr lang="en-US" baseline="0" dirty="0"/>
              <a:t> </a:t>
            </a:r>
            <a:r>
              <a:rPr lang="en-US" baseline="0" dirty="0" err="1"/>
              <a:t>IoT</a:t>
            </a:r>
            <a:r>
              <a:rPr lang="en-US" baseline="0" dirty="0"/>
              <a:t> that are useful for implementing the Reference Architecture.</a:t>
            </a: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3010305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ways to solve </a:t>
            </a:r>
            <a:r>
              <a:rPr lang="en-US" baseline="0" dirty="0" err="1"/>
              <a:t>IoT</a:t>
            </a:r>
            <a:r>
              <a:rPr lang="en-US" baseline="0" dirty="0"/>
              <a:t> problems, but it would be very useful to provide some prescriptive guidance and a mechanism to allow customers to very quickly build out these solutions.</a:t>
            </a:r>
          </a:p>
          <a:p>
            <a:endParaRPr lang="en-US" baseline="0" dirty="0"/>
          </a:p>
          <a:p>
            <a:r>
              <a:rPr lang="en-US" baseline="0" dirty="0"/>
              <a:t>The problem with building out a software as a service approach is that the richer you make the SaaS, often the harder it is to customize to particular needs.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2438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err="1"/>
              <a:t>IoT</a:t>
            </a:r>
            <a:r>
              <a:rPr lang="en-IN" b="0" baseline="0" dirty="0"/>
              <a:t> is not that new, we’ve been connecting devices to networks and the internet for (probably) 25 or 30 years.</a:t>
            </a:r>
            <a:endParaRPr lang="en-IN" b="0" dirty="0"/>
          </a:p>
          <a:p>
            <a:endParaRPr lang="en-IN" b="1" dirty="0"/>
          </a:p>
          <a:p>
            <a:r>
              <a:rPr lang="en-IN" b="1" dirty="0"/>
              <a:t>Hardware</a:t>
            </a:r>
            <a:r>
              <a:rPr lang="en-IN" b="1" baseline="0" dirty="0"/>
              <a:t> is Cheap</a:t>
            </a:r>
            <a:endParaRPr lang="en-IN" b="0" baseline="0" dirty="0"/>
          </a:p>
          <a:p>
            <a:r>
              <a:rPr lang="en-IN" b="0" baseline="0" dirty="0"/>
              <a:t>The cost of hardware has plummeted. This is part Moore’s law, part the explosive growth of high tech manufacturing, particularly in Asia. It is now cost effective to deploy hardware where we may not have before. Hardware is now more sacrificial than it has been in the past.</a:t>
            </a:r>
          </a:p>
          <a:p>
            <a:endParaRPr lang="en-IN" b="0" baseline="0" dirty="0"/>
          </a:p>
          <a:p>
            <a:r>
              <a:rPr lang="en-IN" b="0" baseline="0" dirty="0"/>
              <a:t>&gt; Infrared/ambient temp sensor, ambient light, humidity, barometric pressure, 9-axis motion (accelerometer, gyroscope, compass</a:t>
            </a:r>
            <a:r>
              <a:rPr lang="en-IN" b="0" baseline="0"/>
              <a:t>), magnet</a:t>
            </a:r>
          </a:p>
          <a:p>
            <a:endParaRPr lang="en-IN" b="0" baseline="0" dirty="0"/>
          </a:p>
          <a:p>
            <a:r>
              <a:rPr lang="en-IN" b="1" baseline="0" dirty="0"/>
              <a:t>Connectivity is Pervasive</a:t>
            </a:r>
          </a:p>
          <a:p>
            <a:r>
              <a:rPr lang="en-IN" b="0" baseline="0" dirty="0"/>
              <a:t>Somewhat related is the pervasive nature of cost effective connectivity. Particularly wireless connectivity. This is, in many ways, driven by the same forces driving the downward march of hardware costs.</a:t>
            </a:r>
          </a:p>
          <a:p>
            <a:endParaRPr lang="en-IN" b="0" baseline="0" dirty="0"/>
          </a:p>
          <a:p>
            <a:r>
              <a:rPr lang="en-IN" b="1" baseline="0" dirty="0"/>
              <a:t>Development is Easier</a:t>
            </a:r>
            <a:endParaRPr lang="en-IN" b="0" baseline="0" dirty="0"/>
          </a:p>
          <a:p>
            <a:r>
              <a:rPr lang="en-IN" b="0" baseline="0" dirty="0"/>
              <a:t>Reticent to say that Development is Easy. But, it is certainly easier. This is thanks to now being able to use rich programming tools, languages and environments across the full stack. Programming on embedded devices was traditionally done with assembler or C. It would have been unimaginable that we’d be using things like JavaScript as a first class programming language on hardware devices. </a:t>
            </a:r>
          </a:p>
          <a:p>
            <a:endParaRPr lang="en-IN" b="0" baseline="0" dirty="0"/>
          </a:p>
          <a:p>
            <a:r>
              <a:rPr lang="en-IN" b="1" baseline="0" dirty="0"/>
              <a:t>Cloud Can Deal with Big Data</a:t>
            </a:r>
          </a:p>
          <a:p>
            <a:r>
              <a:rPr lang="en-IN" b="0" dirty="0"/>
              <a:t>In</a:t>
            </a:r>
            <a:r>
              <a:rPr lang="en-IN" b="0" baseline="0" dirty="0"/>
              <a:t> the past, many applications of telemetry and field sensors were limited by the computing power at the backend being able to store and process huge volumes of data. The cloud flips that problem. With the cloud we have effectively unlimited capacity on tap. We’re now in the situation where application scenarios are voracious for more data and the </a:t>
            </a:r>
            <a:r>
              <a:rPr lang="en-IN" b="0" baseline="0" dirty="0" err="1"/>
              <a:t>IoT</a:t>
            </a:r>
            <a:r>
              <a:rPr lang="en-IN" b="0" baseline="0" dirty="0"/>
              <a:t> helps us to get that data.</a:t>
            </a:r>
          </a:p>
          <a:p>
            <a:endParaRPr lang="en-IN" b="0" baseline="0" dirty="0"/>
          </a:p>
          <a:p>
            <a:r>
              <a:rPr lang="en-IN" b="1" baseline="0" dirty="0"/>
              <a:t>New Innovative Scenarios</a:t>
            </a:r>
          </a:p>
          <a:p>
            <a:r>
              <a:rPr lang="en-IN" b="0" baseline="0" dirty="0"/>
              <a:t>And this whole set of factors is unlocking innovative new scenarios; at every level of every industry. Smart power grids, smart homes, smart factories and smart cars. One of the case studies we’ll look at later is even using </a:t>
            </a:r>
            <a:r>
              <a:rPr lang="en-IN" b="0" baseline="0" dirty="0" err="1"/>
              <a:t>IoT</a:t>
            </a:r>
            <a:r>
              <a:rPr lang="en-IN" b="0" baseline="0" dirty="0"/>
              <a:t> in agriculture to instrument smart cows.</a:t>
            </a:r>
            <a:endParaRPr lang="en-IN"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8/18/2016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86058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ways to solve </a:t>
            </a:r>
            <a:r>
              <a:rPr lang="en-US" baseline="0" dirty="0" err="1"/>
              <a:t>IoT</a:t>
            </a:r>
            <a:r>
              <a:rPr lang="en-US" baseline="0" dirty="0"/>
              <a:t> problems, but it would be very useful to provide some prescriptive guidance and a mechanism to allow customers to very quickly build out these solutions.</a:t>
            </a:r>
          </a:p>
          <a:p>
            <a:endParaRPr lang="en-US" baseline="0" dirty="0"/>
          </a:p>
          <a:p>
            <a:r>
              <a:rPr lang="en-US" baseline="0" dirty="0"/>
              <a:t>The problem with building out a software as a service approach is that the richer you make the SaaS, often the harder it is to customize to particular needs.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9346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goal of the Microsoft Azure </a:t>
            </a:r>
            <a:r>
              <a:rPr lang="en-US" baseline="0" dirty="0" err="1"/>
              <a:t>IoT</a:t>
            </a:r>
            <a:r>
              <a:rPr lang="en-US" baseline="0" dirty="0"/>
              <a:t> Suite is to provide a concrete implementation of the Reference Architecture using the Azure </a:t>
            </a:r>
            <a:r>
              <a:rPr lang="en-US" baseline="0" dirty="0" err="1"/>
              <a:t>IoT</a:t>
            </a:r>
            <a:r>
              <a:rPr lang="en-US" baseline="0" dirty="0"/>
              <a:t> services.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Microsoft Azure </a:t>
            </a:r>
            <a:r>
              <a:rPr lang="en-US" baseline="0" dirty="0" err="1"/>
              <a:t>IoT</a:t>
            </a:r>
            <a:r>
              <a:rPr lang="en-US" baseline="0" dirty="0"/>
              <a:t> Suite offers a solution to three key pillars;</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scale with efficiency</a:t>
            </a:r>
          </a:p>
          <a:p>
            <a:pPr marL="685800" lvl="1" indent="-228600">
              <a:buFont typeface="Arial" panose="020B0604020202020204" pitchFamily="34" charset="0"/>
              <a:buAutoNum type="alphaLcParenR"/>
            </a:pPr>
            <a:r>
              <a:rPr lang="en-US" baseline="0" dirty="0"/>
              <a:t>Preconfigured solutions offer quick start-up provisioning to the most common </a:t>
            </a:r>
            <a:r>
              <a:rPr lang="en-US" baseline="0" dirty="0" err="1"/>
              <a:t>IoT</a:t>
            </a:r>
            <a:r>
              <a:rPr lang="en-US" baseline="0" dirty="0"/>
              <a: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and act on new data</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45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kern="1200" dirty="0">
                <a:solidFill>
                  <a:schemeClr val="tx1"/>
                </a:solidFill>
                <a:effectLst/>
                <a:latin typeface="Segoe UI" panose="020B0502040204020203" pitchFamily="34" charset="0"/>
                <a:ea typeface="+mn-ea"/>
                <a:cs typeface="Segoe UI" panose="020B0502040204020203" pitchFamily="34" charset="0"/>
              </a:rPr>
              <a:t>The Microsoft Azure </a:t>
            </a:r>
            <a:r>
              <a:rPr lang="en-US" sz="700" kern="1200" dirty="0" err="1">
                <a:solidFill>
                  <a:schemeClr val="tx1"/>
                </a:solidFill>
                <a:effectLst/>
                <a:latin typeface="Segoe UI" panose="020B0502040204020203" pitchFamily="34" charset="0"/>
                <a:ea typeface="+mn-ea"/>
                <a:cs typeface="Segoe UI" panose="020B0502040204020203" pitchFamily="34" charset="0"/>
              </a:rPr>
              <a:t>IoT</a:t>
            </a:r>
            <a:r>
              <a:rPr lang="en-US" sz="700" kern="1200" dirty="0">
                <a:solidFill>
                  <a:schemeClr val="tx1"/>
                </a:solidFill>
                <a:effectLst/>
                <a:latin typeface="Segoe UI" panose="020B0502040204020203" pitchFamily="34" charset="0"/>
                <a:ea typeface="+mn-ea"/>
                <a:cs typeface="Segoe UI" panose="020B0502040204020203" pitchFamily="34" charset="0"/>
              </a:rPr>
              <a:t> Suite doesn’t lock you into a particular way of doing things.</a:t>
            </a:r>
            <a:r>
              <a:rPr lang="en-US" sz="700" kern="1200" baseline="0" dirty="0">
                <a:solidFill>
                  <a:schemeClr val="tx1"/>
                </a:solidFill>
                <a:effectLst/>
                <a:latin typeface="Segoe UI" panose="020B0502040204020203" pitchFamily="34" charset="0"/>
                <a:ea typeface="+mn-ea"/>
                <a:cs typeface="Segoe UI" panose="020B0502040204020203" pitchFamily="34" charset="0"/>
              </a:rPr>
              <a:t> It provides an implementation of the Reference Architecture, using Azure </a:t>
            </a:r>
            <a:r>
              <a:rPr lang="en-US" sz="700" kern="1200" baseline="0" dirty="0" err="1">
                <a:solidFill>
                  <a:schemeClr val="tx1"/>
                </a:solidFill>
                <a:effectLst/>
                <a:latin typeface="Segoe UI" panose="020B0502040204020203" pitchFamily="34" charset="0"/>
                <a:ea typeface="+mn-ea"/>
                <a:cs typeface="Segoe UI" panose="020B0502040204020203" pitchFamily="34" charset="0"/>
              </a:rPr>
              <a:t>IoT</a:t>
            </a:r>
            <a:r>
              <a:rPr lang="en-US" sz="700" kern="1200" baseline="0" dirty="0">
                <a:solidFill>
                  <a:schemeClr val="tx1"/>
                </a:solidFill>
                <a:effectLst/>
                <a:latin typeface="Segoe UI" panose="020B0502040204020203" pitchFamily="34" charset="0"/>
                <a:ea typeface="+mn-ea"/>
                <a:cs typeface="Segoe UI" panose="020B0502040204020203" pitchFamily="34" charset="0"/>
              </a:rPr>
              <a:t> services which is totally configurable. </a:t>
            </a:r>
          </a:p>
          <a:p>
            <a:endParaRPr lang="en-US" sz="700" kern="1200" baseline="0" dirty="0">
              <a:solidFill>
                <a:schemeClr val="tx1"/>
              </a:solidFill>
              <a:effectLst/>
              <a:latin typeface="Segoe UI" panose="020B0502040204020203" pitchFamily="34" charset="0"/>
              <a:ea typeface="+mn-ea"/>
              <a:cs typeface="Segoe UI" panose="020B0502040204020203" pitchFamily="34" charset="0"/>
            </a:endParaRPr>
          </a:p>
          <a:p>
            <a:r>
              <a:rPr lang="en-US" sz="700" kern="1200" baseline="0" dirty="0">
                <a:solidFill>
                  <a:schemeClr val="tx1"/>
                </a:solidFill>
                <a:effectLst/>
                <a:latin typeface="Segoe UI" panose="020B0502040204020203" pitchFamily="34" charset="0"/>
                <a:ea typeface="+mn-ea"/>
                <a:cs typeface="Segoe UI" panose="020B0502040204020203" pitchFamily="34" charset="0"/>
              </a:rPr>
              <a:t>It’s not a service. It’s a solution accelerator.</a:t>
            </a: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41701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chemeClr val="tx1"/>
                </a:solidFill>
                <a:effectLst/>
                <a:latin typeface="Segoe UI" panose="020B0502040204020203" pitchFamily="34" charset="0"/>
                <a:ea typeface="+mn-ea"/>
                <a:cs typeface="Segoe UI" panose="020B0502040204020203" pitchFamily="34" charset="0"/>
              </a:rPr>
              <a:t>Another</a:t>
            </a:r>
            <a:r>
              <a:rPr lang="en-US" sz="800" kern="1200" baseline="0" dirty="0">
                <a:solidFill>
                  <a:schemeClr val="tx1"/>
                </a:solidFill>
                <a:effectLst/>
                <a:latin typeface="Segoe UI" panose="020B0502040204020203" pitchFamily="34" charset="0"/>
                <a:ea typeface="+mn-ea"/>
                <a:cs typeface="Segoe UI" panose="020B0502040204020203" pitchFamily="34" charset="0"/>
              </a:rPr>
              <a:t> area of our focus, a point of differentiation, are the preconfigured solutions. </a:t>
            </a: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Within Azure IoT Suite, we’ve provided preconfigured solutions that enable you to quickly get started with common IoT scenarios such as remote monitoring, asset management and predictive maintenance.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You basically get a curated experience for these scenarios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With a pre-provisioned dashboard, rules and events engines and a device registry.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You can add new devices, change rules and quickly get started to proof of concept (</a:t>
            </a:r>
            <a:r>
              <a:rPr lang="en-US" sz="1200" kern="1200" baseline="0" dirty="0" err="1">
                <a:solidFill>
                  <a:schemeClr val="tx1"/>
                </a:solidFill>
                <a:effectLst/>
                <a:latin typeface="+mn-lt"/>
                <a:ea typeface="+mn-ea"/>
                <a:cs typeface="+mn-cs"/>
              </a:rPr>
              <a:t>PoC</a:t>
            </a: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really allows you to get the end point, i.e. building your IoT solutions.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For example, you get started quickly with the remote monitoring solution that you then tailor to your needs and convert it into a fleet management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This solution is finely tuned for your needs,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Our goal with these preconfigured solutions is to help you accelerate time to value and reach your end point much faster because we’ll give you a good base to start building from.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20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What you get with the remote monitoring preconfigured solution:</a:t>
            </a:r>
          </a:p>
          <a:p>
            <a:pPr marL="0" indent="0">
              <a:buFont typeface="Arial" panose="020B0604020202020204" pitchFamily="34" charset="0"/>
              <a:buNone/>
            </a:pPr>
            <a:r>
              <a:rPr lang="en-US" baseline="0" dirty="0"/>
              <a:t> - The goal is to get up and running in minutes.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Power BI &amp; Logic Apps are commonly used but not actually provisioned by the suite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Reference Architecture for Remote Monitoring solution, what products are used and why?</a:t>
            </a:r>
          </a:p>
          <a:p>
            <a:pPr marL="171450" indent="-171450">
              <a:buFontTx/>
              <a:buChar char="-"/>
            </a:pPr>
            <a:r>
              <a:rPr lang="en-US" baseline="0" dirty="0"/>
              <a:t>Provision simulated devices with a C# device emulator running </a:t>
            </a:r>
            <a:r>
              <a:rPr lang="en-US" baseline="0" dirty="0" err="1"/>
              <a:t>.Net</a:t>
            </a:r>
            <a:r>
              <a:rPr lang="en-US" baseline="0" dirty="0"/>
              <a:t>. Create agents for Linux, iOS, Android and other platforms with C and Java language support.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562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IoT</a:t>
            </a:r>
            <a:r>
              <a:rPr lang="en-US" baseline="0" dirty="0"/>
              <a:t> Hub manages the two way communication between cloud and device and creates a secure command and control channel. </a:t>
            </a:r>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r>
              <a:rPr lang="en-US" i="0" baseline="0" dirty="0"/>
              <a:t>Document DB stores all the metadata and device properties for each connected device. </a:t>
            </a:r>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8/18/2016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873219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64CFA94A-519F-445C-B30C-9E76FA6A2031}" type="datetime8">
              <a:rPr lang="en-US" smtClean="0"/>
              <a:t>8/18/2016 9:39 AM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5216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IoT</a:t>
            </a:r>
            <a:r>
              <a:rPr lang="en-US" dirty="0"/>
              <a:t> Suite doesn’t sit in isolation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8/18/2016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69675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Studies</a:t>
            </a:r>
          </a:p>
          <a:p>
            <a:r>
              <a:rPr lang="en-US" dirty="0"/>
              <a:t> - Customers who’ve been using Azure</a:t>
            </a:r>
            <a:r>
              <a:rPr lang="en-US" baseline="0" dirty="0"/>
              <a:t> </a:t>
            </a:r>
            <a:r>
              <a:rPr lang="en-US" baseline="0" dirty="0" err="1"/>
              <a:t>IoT</a:t>
            </a:r>
            <a:r>
              <a:rPr lang="en-US" baseline="0" dirty="0"/>
              <a:t> Services and Azure </a:t>
            </a:r>
            <a:r>
              <a:rPr lang="en-US" baseline="0" dirty="0" err="1"/>
              <a:t>IoT</a:t>
            </a:r>
            <a:r>
              <a:rPr lang="en-US" baseline="0" dirty="0"/>
              <a:t> Suite to improve their business and unlock new value.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25657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has happened</a:t>
            </a:r>
            <a:r>
              <a:rPr lang="en-US" baseline="0" dirty="0"/>
              <a:t> quickly</a:t>
            </a:r>
          </a:p>
          <a:p>
            <a:pPr marL="171450" indent="-171450">
              <a:buFontTx/>
              <a:buChar char="-"/>
            </a:pPr>
            <a:r>
              <a:rPr lang="en-US" baseline="0" dirty="0"/>
              <a:t>We had early generations of smart cars, smart refrigerators and smart </a:t>
            </a:r>
            <a:r>
              <a:rPr lang="en-US" baseline="0" dirty="0" err="1"/>
              <a:t>WiFi</a:t>
            </a:r>
            <a:r>
              <a:rPr lang="en-US" baseline="0" dirty="0"/>
              <a:t> scales </a:t>
            </a:r>
            <a:endParaRPr lang="en-US" dirty="0"/>
          </a:p>
          <a:p>
            <a:pPr marL="171450" indent="-171450">
              <a:buFontTx/>
              <a:buChar char="-"/>
            </a:pPr>
            <a:r>
              <a:rPr lang="en-US" dirty="0"/>
              <a:t>However,</a:t>
            </a:r>
            <a:r>
              <a:rPr lang="en-US" baseline="0" dirty="0"/>
              <a:t> d</a:t>
            </a:r>
            <a:r>
              <a:rPr lang="en-US" dirty="0"/>
              <a:t>evices were isolated, stand alone</a:t>
            </a:r>
            <a:r>
              <a:rPr lang="en-US" baseline="0" dirty="0"/>
              <a:t> and typically had </a:t>
            </a:r>
            <a:r>
              <a:rPr lang="en-US" dirty="0"/>
              <a:t>their own exclusive ecosystem</a:t>
            </a:r>
          </a:p>
          <a:p>
            <a:pPr marL="171450" indent="-171450">
              <a:buFontTx/>
              <a:buChar char="-"/>
            </a:pPr>
            <a:r>
              <a:rPr lang="en-US" dirty="0"/>
              <a:t>Devices were typically expensive, or only certain models</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8/18/2016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9741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Ecosystems are integrated. Customers expect their phone to work with their watch and their car and their coffee machine.</a:t>
            </a:r>
          </a:p>
          <a:p>
            <a:pPr marL="171450" indent="-171450">
              <a:buFontTx/>
              <a:buChar char="-"/>
            </a:pPr>
            <a:r>
              <a:rPr lang="en-US" dirty="0"/>
              <a:t>Boundary is blurring between ‘work’ &amp; ‘play’… many devices have a dual purpose</a:t>
            </a:r>
          </a:p>
          <a:p>
            <a:pPr marL="171450" indent="-171450">
              <a:buFontTx/>
              <a:buChar char="-"/>
            </a:pPr>
            <a:r>
              <a:rPr lang="en-US" dirty="0"/>
              <a:t>There are</a:t>
            </a:r>
            <a:r>
              <a:rPr lang="en-US" baseline="0" dirty="0"/>
              <a:t> m</a:t>
            </a:r>
            <a:r>
              <a:rPr lang="en-US" dirty="0"/>
              <a:t>any</a:t>
            </a:r>
            <a:r>
              <a:rPr lang="en-US" baseline="0" dirty="0"/>
              <a:t> </a:t>
            </a:r>
            <a:r>
              <a:rPr lang="en-US" dirty="0"/>
              <a:t>more devices at the smaller &amp; cheaper end of the spectrum. Not unusual to have network connectivity in a device costing a few bucks.</a:t>
            </a:r>
          </a:p>
          <a:p>
            <a:pPr marL="171450" indent="-171450">
              <a:buFontTx/>
              <a:buChar char="-"/>
            </a:pPr>
            <a:r>
              <a:rPr lang="en-US" dirty="0"/>
              <a:t>The explosion of</a:t>
            </a:r>
            <a:r>
              <a:rPr lang="en-US" baseline="0" dirty="0"/>
              <a:t> new smart hardware devices needs to be supported by a broad, </a:t>
            </a:r>
            <a:r>
              <a:rPr lang="en-US" baseline="0" dirty="0" err="1"/>
              <a:t>hyperscale</a:t>
            </a:r>
            <a:r>
              <a:rPr lang="en-US" baseline="0" dirty="0"/>
              <a:t> service back-end to allow the integration between hardware ecosystems.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8/18/2016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94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r>
              <a:rPr lang="en-US" dirty="0"/>
              <a:t>Various estimates of market</a:t>
            </a:r>
            <a:r>
              <a:rPr lang="en-US" baseline="0" dirty="0"/>
              <a:t> size and all of the large analyst firms are taking an active interest.</a:t>
            </a:r>
          </a:p>
          <a:p>
            <a:pPr defTabSz="931659">
              <a:defRPr/>
            </a:pPr>
            <a:endParaRPr lang="en-US" baseline="0" dirty="0"/>
          </a:p>
          <a:p>
            <a:pPr defTabSz="931659">
              <a:defRPr/>
            </a:pPr>
            <a:r>
              <a:rPr lang="en-US" baseline="0" dirty="0"/>
              <a:t>Discuss Gartner number</a:t>
            </a:r>
          </a:p>
          <a:p>
            <a:pPr defTabSz="931659">
              <a:defRPr/>
            </a:pPr>
            <a:r>
              <a:rPr lang="en-US" baseline="0" dirty="0"/>
              <a:t>Over 3 connected things for every man, woman and child on earth</a:t>
            </a:r>
          </a:p>
          <a:p>
            <a:pPr defTabSz="931659">
              <a:defRPr/>
            </a:pPr>
            <a:endParaRPr lang="en-US" baseline="0" dirty="0"/>
          </a:p>
          <a:p>
            <a:pPr defTabSz="931659">
              <a:defRPr/>
            </a:pPr>
            <a:r>
              <a:rPr lang="en-US" baseline="0" dirty="0"/>
              <a:t>Discuss IDC number</a:t>
            </a:r>
          </a:p>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5277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of these are Laws (like gravity) as much as rules of thumb.</a:t>
            </a:r>
          </a:p>
          <a:p>
            <a:endParaRPr lang="en-US" dirty="0"/>
          </a:p>
          <a:p>
            <a:r>
              <a:rPr lang="en-US" b="1" dirty="0"/>
              <a:t>Moore’s Law https://en.wikipedia.org/wiki/Moore%27s_law </a:t>
            </a:r>
          </a:p>
          <a:p>
            <a:r>
              <a:rPr lang="en-US" b="0" dirty="0"/>
              <a:t>The number of transistors in a dene integrated circuit (like a CPU but</a:t>
            </a:r>
            <a:r>
              <a:rPr lang="en-US" b="0" baseline="0" dirty="0"/>
              <a:t> also other microprocessors and other things critical to </a:t>
            </a:r>
            <a:r>
              <a:rPr lang="en-US" b="0" baseline="0" dirty="0" err="1"/>
              <a:t>IoT</a:t>
            </a:r>
            <a:r>
              <a:rPr lang="en-US" b="0" baseline="0" dirty="0"/>
              <a:t>) roughly doubles every 2 years. Important to call out that both sides of the relationship; this is giving us not only faster smartphones. It also means that the cost of integrated circuits keeps being driven down… making things cheaper and cheaper</a:t>
            </a:r>
          </a:p>
          <a:p>
            <a:r>
              <a:rPr lang="en-US" b="0" baseline="0" dirty="0"/>
              <a:t>- i.e. After every two years, you can have twice the processing power for the same money, or you can have the same processing power for half the money.</a:t>
            </a:r>
          </a:p>
          <a:p>
            <a:endParaRPr lang="en-US" b="0" baseline="0" dirty="0"/>
          </a:p>
          <a:p>
            <a:r>
              <a:rPr lang="en-US" b="1" baseline="0" dirty="0" err="1"/>
              <a:t>Metclaf’s</a:t>
            </a:r>
            <a:r>
              <a:rPr lang="en-US" b="1" baseline="0" dirty="0"/>
              <a:t> law https://en.wikipedia.org/wiki/Metcalfe%27s_law</a:t>
            </a:r>
          </a:p>
          <a:p>
            <a:r>
              <a:rPr lang="en-US" b="0" baseline="0" dirty="0"/>
              <a:t>The value of a telecommunications network is proportional to the square of the users. Connecting more things is very valuable and there are strong ‘network effects’. The best social network is the one that all of your friends also use, the best fitness tracker is the one on which you can compete with the most people. </a:t>
            </a:r>
            <a:r>
              <a:rPr lang="en-US" b="0" baseline="0" dirty="0" err="1"/>
              <a:t>IoT</a:t>
            </a:r>
            <a:r>
              <a:rPr lang="en-US" b="0" baseline="0" dirty="0"/>
              <a:t> is about connecting more and more things and in many cases more and more people.</a:t>
            </a:r>
          </a:p>
          <a:p>
            <a:endParaRPr lang="en-US" b="0" baseline="0" dirty="0"/>
          </a:p>
          <a:p>
            <a:r>
              <a:rPr lang="en-US" b="1" baseline="0" dirty="0" err="1"/>
              <a:t>Koomey’s</a:t>
            </a:r>
            <a:r>
              <a:rPr lang="en-US" b="1" baseline="0" dirty="0"/>
              <a:t> Law https://en.wikipedia.org/wiki/Koomey%27s_law</a:t>
            </a:r>
          </a:p>
          <a:p>
            <a:r>
              <a:rPr lang="en-US" b="0" baseline="0" dirty="0"/>
              <a:t>Talks about the improving efficiency of computation. It’s related somewhat to Moore’s law. It talks about the number of Joules of energy per unit of computation. Energy efficiency is critical for the </a:t>
            </a:r>
            <a:r>
              <a:rPr lang="en-US" b="0" baseline="0" dirty="0" err="1"/>
              <a:t>IoT</a:t>
            </a:r>
            <a:r>
              <a:rPr lang="en-US" b="0" baseline="0" dirty="0"/>
              <a:t> because it allows more devices to be wireless and battery powered; indeed many </a:t>
            </a:r>
            <a:r>
              <a:rPr lang="en-US" b="0" baseline="0" dirty="0" err="1"/>
              <a:t>IoT</a:t>
            </a:r>
            <a:r>
              <a:rPr lang="en-US" b="0" baseline="0" dirty="0"/>
              <a:t> devices are wireless and disposable, running on a disposable battery for a period of time before being discarded.</a:t>
            </a:r>
          </a:p>
          <a:p>
            <a:endParaRPr lang="en-US" b="0"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775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operational efficiency.</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1098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0520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http://www.nownews.com/n/2016/07/07/2159721</a:t>
            </a:r>
          </a:p>
          <a:p>
            <a:pPr marL="0" marR="0" lvl="0" indent="0" algn="l" defTabSz="932742" rtl="0" eaLnBrk="1" fontAlgn="auto" latinLnBrk="0" hangingPunct="1">
              <a:lnSpc>
                <a:spcPct val="90000"/>
              </a:lnSpc>
              <a:spcBef>
                <a:spcPts val="0"/>
              </a:spcBef>
              <a:spcAft>
                <a:spcPts val="340"/>
              </a:spcAft>
              <a:buClrTx/>
              <a:buSzTx/>
              <a:buFontTx/>
              <a:buNone/>
              <a:tabLst/>
              <a:defRPr/>
            </a:pPr>
            <a:r>
              <a:rPr lang="zh-TW" altLang="en-US" sz="900" b="0" i="0" kern="1200" dirty="0">
                <a:solidFill>
                  <a:schemeClr val="tx1"/>
                </a:solidFill>
                <a:effectLst/>
                <a:latin typeface="Segoe UI Light" pitchFamily="34" charset="0"/>
                <a:ea typeface="+mn-ea"/>
                <a:cs typeface="+mn-cs"/>
              </a:rPr>
              <a:t>勞斯萊斯</a:t>
            </a:r>
          </a:p>
          <a:p>
            <a:endParaRPr lang="en-US" sz="1224" b="0" kern="1200" dirty="0">
              <a:solidFill>
                <a:schemeClr val="tx1"/>
              </a:solidFill>
              <a:effectLst/>
              <a:latin typeface="+mn-lt"/>
              <a:ea typeface="+mn-ea"/>
              <a:cs typeface="+mn-cs"/>
            </a:endParaRPr>
          </a:p>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372524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xml"/></Relationships>
</file>

<file path=ppt/slideLayouts/_rels/slideLayout25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2.xml"/></Relationships>
</file>

<file path=ppt/slideLayouts/_rels/slideLayout25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3.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4.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6.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0.xml"/></Relationships>
</file>

<file path=ppt/slideLayouts/_rels/slideLayout28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2.xml"/></Relationships>
</file>

<file path=ppt/slideLayouts/_rels/slideLayout29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3.xml"/></Relationships>
</file>

<file path=ppt/slideLayouts/_rels/slideLayout29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xml"/></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485274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7445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4171654"/>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81518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47747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55891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80408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35073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547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62714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96182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1890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2250231"/>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9054757"/>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10982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60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09336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4749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10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74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979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7914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65768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1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82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6313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9722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54560" y="1144706"/>
            <a:ext cx="9327356" cy="2435131"/>
          </a:xfrm>
        </p:spPr>
        <p:txBody>
          <a:bodyPr anchor="b"/>
          <a:lstStyle>
            <a:lvl1pPr algn="ctr">
              <a:defRPr sz="6119"/>
            </a:lvl1pPr>
          </a:lstStyle>
          <a:p>
            <a:r>
              <a:rPr lang="zh-TW" altLang="en-US"/>
              <a:t>按一下以編輯母片標題樣式</a:t>
            </a:r>
            <a:endParaRPr lang="en-US"/>
          </a:p>
        </p:txBody>
      </p:sp>
      <p:sp>
        <p:nvSpPr>
          <p:cNvPr id="3" name="副標題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8/18/2016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102006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8/18/2016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18271231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48530" y="1743775"/>
            <a:ext cx="10726460" cy="2909528"/>
          </a:xfrm>
        </p:spPr>
        <p:txBody>
          <a:bodyPr anchor="b"/>
          <a:lstStyle>
            <a:lvl1pPr>
              <a:defRPr sz="6119"/>
            </a:lvl1pPr>
          </a:lstStyle>
          <a:p>
            <a:r>
              <a:rPr lang="zh-TW" altLang="en-US"/>
              <a:t>按一下以編輯母片標題樣式</a:t>
            </a:r>
            <a:endParaRPr lang="en-US"/>
          </a:p>
        </p:txBody>
      </p:sp>
      <p:sp>
        <p:nvSpPr>
          <p:cNvPr id="3" name="文字版面配置區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4D5BA442-5EE0-4EA3-A54D-44CD0E02E2AB}" type="datetimeFigureOut">
              <a:rPr lang="en-US" smtClean="0"/>
              <a:t>8/18/2016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17974038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55008" y="1861968"/>
            <a:ext cx="5285502" cy="443796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295965" y="1861968"/>
            <a:ext cx="5285502" cy="443796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4D5BA442-5EE0-4EA3-A54D-44CD0E02E2AB}" type="datetimeFigureOut">
              <a:rPr lang="en-US" smtClean="0"/>
              <a:t>8/18/2016</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9013537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56627" y="372394"/>
            <a:ext cx="10726460" cy="1351952"/>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TW" altLang="en-US"/>
              <a:t>編輯母片文字樣式</a:t>
            </a:r>
          </a:p>
        </p:txBody>
      </p:sp>
      <p:sp>
        <p:nvSpPr>
          <p:cNvPr id="4" name="內容版面配置區 3"/>
          <p:cNvSpPr>
            <a:spLocks noGrp="1"/>
          </p:cNvSpPr>
          <p:nvPr>
            <p:ph sz="half" idx="2"/>
          </p:nvPr>
        </p:nvSpPr>
        <p:spPr>
          <a:xfrm>
            <a:off x="856628" y="2554944"/>
            <a:ext cx="5261211" cy="37579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TW" altLang="en-US"/>
              <a:t>編輯母片文字樣式</a:t>
            </a:r>
          </a:p>
        </p:txBody>
      </p:sp>
      <p:sp>
        <p:nvSpPr>
          <p:cNvPr id="6" name="內容版面配置區 5"/>
          <p:cNvSpPr>
            <a:spLocks noGrp="1"/>
          </p:cNvSpPr>
          <p:nvPr>
            <p:ph sz="quarter" idx="4"/>
          </p:nvPr>
        </p:nvSpPr>
        <p:spPr>
          <a:xfrm>
            <a:off x="6295965" y="2554944"/>
            <a:ext cx="5287122" cy="37579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4D5BA442-5EE0-4EA3-A54D-44CD0E02E2AB}" type="datetimeFigureOut">
              <a:rPr lang="en-US" smtClean="0"/>
              <a:t>8/18/2016</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3189858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657305"/>
      </p:ext>
    </p:extLst>
  </p:cSld>
  <p:clrMapOvr>
    <a:masterClrMapping/>
  </p:clrMapOvr>
  <p:transition spd="med">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4D5BA442-5EE0-4EA3-A54D-44CD0E02E2AB}" type="datetimeFigureOut">
              <a:rPr lang="en-US" smtClean="0"/>
              <a:t>8/18/2016</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69855006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D5BA442-5EE0-4EA3-A54D-44CD0E02E2AB}" type="datetimeFigureOut">
              <a:rPr lang="en-US" smtClean="0"/>
              <a:t>8/18/2016</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2476287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56628" y="466302"/>
            <a:ext cx="4011087" cy="1632056"/>
          </a:xfrm>
        </p:spPr>
        <p:txBody>
          <a:bodyPr anchor="b"/>
          <a:lstStyle>
            <a:lvl1pPr>
              <a:defRPr sz="3264"/>
            </a:lvl1pPr>
          </a:lstStyle>
          <a:p>
            <a:r>
              <a:rPr lang="zh-TW" altLang="en-US"/>
              <a:t>按一下以編輯母片標題樣式</a:t>
            </a:r>
            <a:endParaRPr lang="en-US"/>
          </a:p>
        </p:txBody>
      </p:sp>
      <p:sp>
        <p:nvSpPr>
          <p:cNvPr id="3" name="內容版面配置區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D5BA442-5EE0-4EA3-A54D-44CD0E02E2AB}" type="datetimeFigureOut">
              <a:rPr lang="en-US" smtClean="0"/>
              <a:t>8/18/2016</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11864069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56628" y="466302"/>
            <a:ext cx="4011087" cy="1632056"/>
          </a:xfrm>
        </p:spPr>
        <p:txBody>
          <a:bodyPr anchor="b"/>
          <a:lstStyle>
            <a:lvl1pPr>
              <a:defRPr sz="3264"/>
            </a:lvl1pPr>
          </a:lstStyle>
          <a:p>
            <a:r>
              <a:rPr lang="zh-TW" altLang="en-US"/>
              <a:t>按一下以編輯母片標題樣式</a:t>
            </a:r>
            <a:endParaRPr lang="en-US"/>
          </a:p>
        </p:txBody>
      </p:sp>
      <p:sp>
        <p:nvSpPr>
          <p:cNvPr id="3" name="圖片版面配置區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文字版面配置區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D5BA442-5EE0-4EA3-A54D-44CD0E02E2AB}" type="datetimeFigureOut">
              <a:rPr lang="en-US" smtClean="0"/>
              <a:t>8/18/2016</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335088562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8/18/2016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294358264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99852" y="372394"/>
            <a:ext cx="2681615" cy="5927537"/>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55008" y="372394"/>
            <a:ext cx="7889389" cy="59275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8/18/2016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03603665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7189"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151067"/>
      </p:ext>
    </p:extLst>
  </p:cSld>
  <p:clrMapOvr>
    <a:masterClrMapping/>
  </p:clrMapOvr>
  <p:transition spd="med">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265019"/>
      </p:ext>
    </p:extLst>
  </p:cSld>
  <p:clrMapOvr>
    <a:masterClrMapping/>
  </p:clrMapOvr>
  <p:transition spd="med">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3887413"/>
      </p:ext>
    </p:extLst>
  </p:cSld>
  <p:clrMapOvr>
    <a:masterClrMapping/>
  </p:clrMapOvr>
  <p:transition spd="slow"/>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92926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213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127720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41510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194893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98747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27949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12685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01769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75370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42578409"/>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9811246"/>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16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6662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4406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97026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03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466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897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09472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30729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1109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theme" Target="../theme/theme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theme" Target="../theme/theme11.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theme" Target="../theme/theme12.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image" Target="../media/image13.png"/><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14.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image" Target="../media/image13.png"/><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theme" Target="../theme/theme15.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theme" Target="../theme/theme7.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theme" Target="../theme/theme8.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heme" Target="../theme/theme9.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62" r:id="rId27"/>
    <p:sldLayoutId id="2147484603" r:id="rId28"/>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227381"/>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D5BA442-5EE0-4EA3-A54D-44CD0E02E2AB}" type="datetimeFigureOut">
              <a:rPr lang="en-US" smtClean="0"/>
              <a:t>8/18/2016</a:t>
            </a:fld>
            <a:endParaRPr lang="en-US"/>
          </a:p>
        </p:txBody>
      </p:sp>
      <p:sp>
        <p:nvSpPr>
          <p:cNvPr id="5" name="頁尾版面配置區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4C6C318-1D5D-4B48-9225-BD7F9B644002}" type="slidenum">
              <a:rPr lang="en-US" smtClean="0"/>
              <a:t>‹#›</a:t>
            </a:fld>
            <a:endParaRPr lang="en-US"/>
          </a:p>
        </p:txBody>
      </p:sp>
    </p:spTree>
    <p:extLst>
      <p:ext uri="{BB962C8B-B14F-4D97-AF65-F5344CB8AC3E}">
        <p14:creationId xmlns:p14="http://schemas.microsoft.com/office/powerpoint/2010/main" val="3804978297"/>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373525"/>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Lst>
  <p:transition>
    <p:fade/>
  </p:transition>
  <p:txStyles>
    <p:titleStyle>
      <a:lvl1pPr algn="l" defTabSz="931863" rtl="0" eaLnBrk="1" fontAlgn="base" hangingPunct="1">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1" fontAlgn="base" hangingPunct="1">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1" fontAlgn="base" hangingPunct="1">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 id="2147484555"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129.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0.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3.xml"/><Relationship Id="rId7" Type="http://schemas.openxmlformats.org/officeDocument/2006/relationships/slideLayout" Target="../slideLayouts/slideLayout12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9.xml"/><Relationship Id="rId7" Type="http://schemas.openxmlformats.org/officeDocument/2006/relationships/slideLayout" Target="../slideLayouts/slideLayout12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5.xml"/><Relationship Id="rId7" Type="http://schemas.openxmlformats.org/officeDocument/2006/relationships/slideLayout" Target="../slideLayouts/slideLayout12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hyperlink" Target="https://www.visualstudio.com/zh-tw/downloads/download-visual-studio-vs.aspx" TargetMode="External"/><Relationship Id="rId2" Type="http://schemas.openxmlformats.org/officeDocument/2006/relationships/hyperlink" Target="https://azure.microsoft.com/en-us/free/" TargetMode="External"/><Relationship Id="rId1" Type="http://schemas.openxmlformats.org/officeDocument/2006/relationships/slideLayout" Target="../slideLayouts/slideLayout28.xml"/><Relationship Id="rId5" Type="http://schemas.openxmlformats.org/officeDocument/2006/relationships/hyperlink" Target="https://azure.microsoft.com/zh-tw/downloads/" TargetMode="External"/><Relationship Id="rId4" Type="http://schemas.openxmlformats.org/officeDocument/2006/relationships/hyperlink" Target="https://www.microsoft.com/en-us/download/details.aspx?id=50395" TargetMode="Externa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21.xml"/><Relationship Id="rId7" Type="http://schemas.openxmlformats.org/officeDocument/2006/relationships/slideLayout" Target="../slideLayouts/slideLayout129.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131.png"/><Relationship Id="rId3" Type="http://schemas.openxmlformats.org/officeDocument/2006/relationships/tags" Target="../tags/tag27.xml"/><Relationship Id="rId7" Type="http://schemas.openxmlformats.org/officeDocument/2006/relationships/slideLayout" Target="../slideLayouts/slideLayout129.xml"/><Relationship Id="rId12" Type="http://schemas.openxmlformats.org/officeDocument/2006/relationships/image" Target="../media/image13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29.png"/><Relationship Id="rId5" Type="http://schemas.openxmlformats.org/officeDocument/2006/relationships/tags" Target="../tags/tag29.xml"/><Relationship Id="rId10" Type="http://schemas.openxmlformats.org/officeDocument/2006/relationships/image" Target="../media/image128.png"/><Relationship Id="rId4" Type="http://schemas.openxmlformats.org/officeDocument/2006/relationships/tags" Target="../tags/tag28.xml"/><Relationship Id="rId9" Type="http://schemas.openxmlformats.org/officeDocument/2006/relationships/image" Target="../media/image1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7.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emf"/><Relationship Id="rId18" Type="http://schemas.openxmlformats.org/officeDocument/2006/relationships/image" Target="../media/image147.png"/><Relationship Id="rId3" Type="http://schemas.openxmlformats.org/officeDocument/2006/relationships/image" Target="../media/image132.pn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18.xml"/><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12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39.emf"/><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emf"/><Relationship Id="rId14" Type="http://schemas.openxmlformats.org/officeDocument/2006/relationships/image" Target="../media/image143.emf"/><Relationship Id="rId22" Type="http://schemas.openxmlformats.org/officeDocument/2006/relationships/image" Target="../media/image151.png"/></Relationships>
</file>

<file path=ppt/slides/_rels/slide2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9.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7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9.png"/><Relationship Id="rId7" Type="http://schemas.openxmlformats.org/officeDocument/2006/relationships/image" Target="../media/image154.png"/><Relationship Id="rId12" Type="http://schemas.openxmlformats.org/officeDocument/2006/relationships/image" Target="../media/image155.png"/><Relationship Id="rId2" Type="http://schemas.openxmlformats.org/officeDocument/2006/relationships/image" Target="../media/image157.png"/><Relationship Id="rId1" Type="http://schemas.openxmlformats.org/officeDocument/2006/relationships/slideLayout" Target="../slideLayouts/slideLayout271.xml"/><Relationship Id="rId6" Type="http://schemas.openxmlformats.org/officeDocument/2006/relationships/image" Target="../media/image153.png"/><Relationship Id="rId11" Type="http://schemas.openxmlformats.org/officeDocument/2006/relationships/image" Target="../media/image156.png"/><Relationship Id="rId5" Type="http://schemas.openxmlformats.org/officeDocument/2006/relationships/image" Target="../media/image161.png"/><Relationship Id="rId10" Type="http://schemas.openxmlformats.org/officeDocument/2006/relationships/image" Target="../media/image163.png"/><Relationship Id="rId4" Type="http://schemas.openxmlformats.org/officeDocument/2006/relationships/image" Target="../media/image160.png"/><Relationship Id="rId9" Type="http://schemas.openxmlformats.org/officeDocument/2006/relationships/image" Target="../media/image162.png"/></Relationships>
</file>

<file path=ppt/slides/_rels/slide28.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0.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hyperlink" Target="https://github.com/Azure-Samples/iot-hub-dotnet-uwp-remote-monitoring" TargetMode="External"/><Relationship Id="rId1" Type="http://schemas.openxmlformats.org/officeDocument/2006/relationships/slideLayout" Target="../slideLayouts/slideLayout28.xml"/><Relationship Id="rId6" Type="http://schemas.openxmlformats.org/officeDocument/2006/relationships/hyperlink" Target="https://github.com/michael-chi/Azure-IOTHub" TargetMode="External"/><Relationship Id="rId5" Type="http://schemas.openxmlformats.org/officeDocument/2006/relationships/hyperlink" Target="https://github.com/Azure/azure-iot-remote-monitoring" TargetMode="External"/><Relationship Id="rId4" Type="http://schemas.openxmlformats.org/officeDocument/2006/relationships/hyperlink" Target="https://github.com/Azure/azure-iot-predictive-maintenanc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emf"/><Relationship Id="rId3" Type="http://schemas.openxmlformats.org/officeDocument/2006/relationships/slideLayout" Target="../slideLayouts/slideLayout123.xml"/><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emf"/><Relationship Id="rId2" Type="http://schemas.openxmlformats.org/officeDocument/2006/relationships/tags" Target="../tags/tag31.xml"/><Relationship Id="rId16" Type="http://schemas.openxmlformats.org/officeDocument/2006/relationships/image" Target="../media/image174.emf"/><Relationship Id="rId1" Type="http://schemas.openxmlformats.org/officeDocument/2006/relationships/vmlDrawing" Target="../drawings/vmlDrawing1.vml"/><Relationship Id="rId6" Type="http://schemas.openxmlformats.org/officeDocument/2006/relationships/image" Target="../media/image164.emf"/><Relationship Id="rId11" Type="http://schemas.openxmlformats.org/officeDocument/2006/relationships/image" Target="../media/image169.png"/><Relationship Id="rId5" Type="http://schemas.openxmlformats.org/officeDocument/2006/relationships/oleObject" Target="../embeddings/oleObject1.bin"/><Relationship Id="rId15" Type="http://schemas.openxmlformats.org/officeDocument/2006/relationships/image" Target="../media/image173.png"/><Relationship Id="rId10" Type="http://schemas.openxmlformats.org/officeDocument/2006/relationships/image" Target="../media/image168.png"/><Relationship Id="rId19" Type="http://schemas.openxmlformats.org/officeDocument/2006/relationships/image" Target="../media/image177.emf"/><Relationship Id="rId4" Type="http://schemas.openxmlformats.org/officeDocument/2006/relationships/notesSlide" Target="../notesSlides/notesSlide22.xml"/><Relationship Id="rId9" Type="http://schemas.openxmlformats.org/officeDocument/2006/relationships/image" Target="../media/image167.png"/><Relationship Id="rId14" Type="http://schemas.openxmlformats.org/officeDocument/2006/relationships/image" Target="../media/image172.png"/></Relationships>
</file>

<file path=ppt/slides/_rels/slide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143.xml"/><Relationship Id="rId5" Type="http://schemas.openxmlformats.org/officeDocument/2006/relationships/image" Target="../media/image180.png"/><Relationship Id="rId4" Type="http://schemas.openxmlformats.org/officeDocument/2006/relationships/image" Target="../media/image179.png"/></Relationships>
</file>

<file path=ppt/slides/_rels/slide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2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3.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3.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3.xml"/><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5.xml"/><Relationship Id="rId1" Type="http://schemas.openxmlformats.org/officeDocument/2006/relationships/tags" Target="../tags/tag35.xml"/><Relationship Id="rId4" Type="http://schemas.openxmlformats.org/officeDocument/2006/relationships/image" Target="../media/image182.png"/></Relationships>
</file>

<file path=ppt/slides/_rels/slide3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27.xml"/><Relationship Id="rId7" Type="http://schemas.openxmlformats.org/officeDocument/2006/relationships/image" Target="../media/image182.png"/><Relationship Id="rId2" Type="http://schemas.openxmlformats.org/officeDocument/2006/relationships/slideLayout" Target="../slideLayouts/slideLayout135.xml"/><Relationship Id="rId1" Type="http://schemas.openxmlformats.org/officeDocument/2006/relationships/tags" Target="../tags/tag36.xml"/><Relationship Id="rId6" Type="http://schemas.openxmlformats.org/officeDocument/2006/relationships/image" Target="../media/image166.png"/><Relationship Id="rId5" Type="http://schemas.openxmlformats.org/officeDocument/2006/relationships/image" Target="../media/image183.png"/><Relationship Id="rId4" Type="http://schemas.openxmlformats.org/officeDocument/2006/relationships/image" Target="../media/image167.png"/></Relationships>
</file>

<file path=ppt/slides/_rels/slide3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3" Type="http://schemas.openxmlformats.org/officeDocument/2006/relationships/hyperlink" Target="https://channel9.msdn.com/Series/Microsoft-Azure-Quickstart" TargetMode="External"/><Relationship Id="rId2" Type="http://schemas.openxmlformats.org/officeDocument/2006/relationships/hyperlink" Target="https://azure.microsoft.com/zh-cn/" TargetMode="External"/><Relationship Id="rId1" Type="http://schemas.openxmlformats.org/officeDocument/2006/relationships/slideLayout" Target="../slideLayouts/slideLayout28.xml"/><Relationship Id="rId4" Type="http://schemas.openxmlformats.org/officeDocument/2006/relationships/hyperlink" Target="https://azure.microsoft.com/zh-tw/blo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4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8.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zh-tw/updates/" TargetMode="External"/><Relationship Id="rId2" Type="http://schemas.openxmlformats.org/officeDocument/2006/relationships/hyperlink" Target="https://channel9.msdn.com/Azure" TargetMode="External"/><Relationship Id="rId1" Type="http://schemas.openxmlformats.org/officeDocument/2006/relationships/slideLayout" Target="../slideLayouts/slideLayout28.xml"/><Relationship Id="rId5" Type="http://schemas.openxmlformats.org/officeDocument/2006/relationships/hyperlink" Target="http://blog.michaelchi.net/" TargetMode="External"/><Relationship Id="rId4" Type="http://schemas.openxmlformats.org/officeDocument/2006/relationships/hyperlink" Target="https://dotblogs.com.tw/maduka/series/1?qq=Azur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8.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jpeg"/><Relationship Id="rId42" Type="http://schemas.openxmlformats.org/officeDocument/2006/relationships/image" Target="../media/image53.jpeg"/><Relationship Id="rId47" Type="http://schemas.openxmlformats.org/officeDocument/2006/relationships/image" Target="../media/image58.jpeg"/><Relationship Id="rId63" Type="http://schemas.openxmlformats.org/officeDocument/2006/relationships/image" Target="../media/image73.png"/><Relationship Id="rId68" Type="http://schemas.openxmlformats.org/officeDocument/2006/relationships/image" Target="../media/image78.jpeg"/><Relationship Id="rId84" Type="http://schemas.openxmlformats.org/officeDocument/2006/relationships/image" Target="../media/image93.png"/><Relationship Id="rId89" Type="http://schemas.openxmlformats.org/officeDocument/2006/relationships/image" Target="../media/image98.png"/><Relationship Id="rId16" Type="http://schemas.openxmlformats.org/officeDocument/2006/relationships/image" Target="../media/image28.png"/><Relationship Id="rId107" Type="http://schemas.openxmlformats.org/officeDocument/2006/relationships/image" Target="../media/image114.png"/><Relationship Id="rId11" Type="http://schemas.openxmlformats.org/officeDocument/2006/relationships/image" Target="../media/image23.jpeg"/><Relationship Id="rId32" Type="http://schemas.openxmlformats.org/officeDocument/2006/relationships/image" Target="../media/image44.jpeg"/><Relationship Id="rId37" Type="http://schemas.openxmlformats.org/officeDocument/2006/relationships/image" Target="../media/image48.png"/><Relationship Id="rId53" Type="http://schemas.openxmlformats.org/officeDocument/2006/relationships/image" Target="../media/image64.jpeg"/><Relationship Id="rId58" Type="http://schemas.openxmlformats.org/officeDocument/2006/relationships/image" Target="../media/image68.png"/><Relationship Id="rId74" Type="http://schemas.openxmlformats.org/officeDocument/2006/relationships/image" Target="../media/image84.jpeg"/><Relationship Id="rId79" Type="http://schemas.openxmlformats.org/officeDocument/2006/relationships/image" Target="../media/image88.png"/><Relationship Id="rId102" Type="http://schemas.openxmlformats.org/officeDocument/2006/relationships/image" Target="../media/image109.png"/><Relationship Id="rId5" Type="http://schemas.openxmlformats.org/officeDocument/2006/relationships/image" Target="../media/image17.jpeg"/><Relationship Id="rId90" Type="http://schemas.openxmlformats.org/officeDocument/2006/relationships/image" Target="../media/image99.png"/><Relationship Id="rId95" Type="http://schemas.openxmlformats.org/officeDocument/2006/relationships/image" Target="../media/image103.jpeg"/><Relationship Id="rId22" Type="http://schemas.openxmlformats.org/officeDocument/2006/relationships/image" Target="../media/image34.jpeg"/><Relationship Id="rId27" Type="http://schemas.openxmlformats.org/officeDocument/2006/relationships/image" Target="../media/image39.png"/><Relationship Id="rId43" Type="http://schemas.openxmlformats.org/officeDocument/2006/relationships/image" Target="../media/image54.png"/><Relationship Id="rId48" Type="http://schemas.openxmlformats.org/officeDocument/2006/relationships/image" Target="../media/image59.png"/><Relationship Id="rId64" Type="http://schemas.openxmlformats.org/officeDocument/2006/relationships/image" Target="../media/image74.png"/><Relationship Id="rId69" Type="http://schemas.openxmlformats.org/officeDocument/2006/relationships/image" Target="../media/image79.png"/><Relationship Id="rId80" Type="http://schemas.openxmlformats.org/officeDocument/2006/relationships/image" Target="../media/image89.png"/><Relationship Id="rId85" Type="http://schemas.openxmlformats.org/officeDocument/2006/relationships/image" Target="../media/image94.jpeg"/><Relationship Id="rId12" Type="http://schemas.openxmlformats.org/officeDocument/2006/relationships/image" Target="../media/image24.jpg"/><Relationship Id="rId17" Type="http://schemas.openxmlformats.org/officeDocument/2006/relationships/image" Target="../media/image29.jpeg"/><Relationship Id="rId33" Type="http://schemas.openxmlformats.org/officeDocument/2006/relationships/image" Target="../media/image45.png"/><Relationship Id="rId38" Type="http://schemas.openxmlformats.org/officeDocument/2006/relationships/image" Target="../media/image49.png"/><Relationship Id="rId59" Type="http://schemas.openxmlformats.org/officeDocument/2006/relationships/image" Target="../media/image69.png"/><Relationship Id="rId103" Type="http://schemas.openxmlformats.org/officeDocument/2006/relationships/image" Target="../media/image110.jpeg"/><Relationship Id="rId108" Type="http://schemas.openxmlformats.org/officeDocument/2006/relationships/image" Target="../media/image115.jpeg"/><Relationship Id="rId54" Type="http://schemas.openxmlformats.org/officeDocument/2006/relationships/image" Target="../media/image65.jpeg"/><Relationship Id="rId70" Type="http://schemas.openxmlformats.org/officeDocument/2006/relationships/image" Target="../media/image80.jpg"/><Relationship Id="rId75" Type="http://schemas.openxmlformats.org/officeDocument/2006/relationships/image" Target="../media/image85.png"/><Relationship Id="rId91" Type="http://schemas.openxmlformats.org/officeDocument/2006/relationships/image" Target="../media/image100.png"/><Relationship Id="rId96" Type="http://schemas.openxmlformats.org/officeDocument/2006/relationships/image" Target="../media/image104.png"/><Relationship Id="rId1" Type="http://schemas.openxmlformats.org/officeDocument/2006/relationships/slideLayout" Target="../slideLayouts/slideLayout129.xml"/><Relationship Id="rId6" Type="http://schemas.openxmlformats.org/officeDocument/2006/relationships/image" Target="../media/image18.jpeg"/><Relationship Id="rId15" Type="http://schemas.openxmlformats.org/officeDocument/2006/relationships/image" Target="../media/image27.jpeg"/><Relationship Id="rId23" Type="http://schemas.openxmlformats.org/officeDocument/2006/relationships/image" Target="../media/image35.png"/><Relationship Id="rId28" Type="http://schemas.openxmlformats.org/officeDocument/2006/relationships/image" Target="../media/image40.jpeg"/><Relationship Id="rId36" Type="http://schemas.openxmlformats.org/officeDocument/2006/relationships/image" Target="../media/image47.png"/><Relationship Id="rId49" Type="http://schemas.openxmlformats.org/officeDocument/2006/relationships/image" Target="../media/image60.png"/><Relationship Id="rId57" Type="http://schemas.microsoft.com/office/2007/relationships/hdphoto" Target="../media/hdphoto3.wdp"/><Relationship Id="rId106" Type="http://schemas.openxmlformats.org/officeDocument/2006/relationships/image" Target="../media/image113.jpeg"/><Relationship Id="rId10" Type="http://schemas.openxmlformats.org/officeDocument/2006/relationships/image" Target="../media/image22.png"/><Relationship Id="rId31" Type="http://schemas.openxmlformats.org/officeDocument/2006/relationships/image" Target="../media/image43.jpeg"/><Relationship Id="rId44" Type="http://schemas.openxmlformats.org/officeDocument/2006/relationships/image" Target="../media/image55.jpeg"/><Relationship Id="rId52" Type="http://schemas.openxmlformats.org/officeDocument/2006/relationships/image" Target="../media/image63.png"/><Relationship Id="rId60" Type="http://schemas.openxmlformats.org/officeDocument/2006/relationships/image" Target="../media/image70.jpeg"/><Relationship Id="rId65" Type="http://schemas.openxmlformats.org/officeDocument/2006/relationships/image" Target="../media/image75.jpeg"/><Relationship Id="rId73" Type="http://schemas.openxmlformats.org/officeDocument/2006/relationships/image" Target="../media/image83.png"/><Relationship Id="rId78" Type="http://schemas.microsoft.com/office/2007/relationships/hdphoto" Target="../media/hdphoto4.wdp"/><Relationship Id="rId81" Type="http://schemas.openxmlformats.org/officeDocument/2006/relationships/image" Target="../media/image90.jpeg"/><Relationship Id="rId86" Type="http://schemas.openxmlformats.org/officeDocument/2006/relationships/image" Target="../media/image95.jpeg"/><Relationship Id="rId94" Type="http://schemas.openxmlformats.org/officeDocument/2006/relationships/image" Target="../media/image102.jpeg"/><Relationship Id="rId99" Type="http://schemas.microsoft.com/office/2007/relationships/hdphoto" Target="../media/hdphoto6.wdp"/><Relationship Id="rId101" Type="http://schemas.openxmlformats.org/officeDocument/2006/relationships/image" Target="../media/image108.png"/><Relationship Id="rId4" Type="http://schemas.openxmlformats.org/officeDocument/2006/relationships/image" Target="../media/image16.jpe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jpeg"/><Relationship Id="rId39" Type="http://schemas.openxmlformats.org/officeDocument/2006/relationships/image" Target="../media/image50.jpeg"/><Relationship Id="rId109" Type="http://schemas.openxmlformats.org/officeDocument/2006/relationships/image" Target="../media/image116.jpeg"/><Relationship Id="rId34" Type="http://schemas.microsoft.com/office/2007/relationships/hdphoto" Target="../media/hdphoto2.wdp"/><Relationship Id="rId50" Type="http://schemas.openxmlformats.org/officeDocument/2006/relationships/image" Target="../media/image61.png"/><Relationship Id="rId55" Type="http://schemas.openxmlformats.org/officeDocument/2006/relationships/image" Target="../media/image66.jpeg"/><Relationship Id="rId76" Type="http://schemas.openxmlformats.org/officeDocument/2006/relationships/image" Target="../media/image86.jpeg"/><Relationship Id="rId97" Type="http://schemas.openxmlformats.org/officeDocument/2006/relationships/image" Target="../media/image105.png"/><Relationship Id="rId104" Type="http://schemas.openxmlformats.org/officeDocument/2006/relationships/image" Target="../media/image111.png"/><Relationship Id="rId7" Type="http://schemas.openxmlformats.org/officeDocument/2006/relationships/image" Target="../media/image19.jpeg"/><Relationship Id="rId71" Type="http://schemas.openxmlformats.org/officeDocument/2006/relationships/image" Target="../media/image81.jpeg"/><Relationship Id="rId92" Type="http://schemas.openxmlformats.org/officeDocument/2006/relationships/image" Target="../media/image101.png"/><Relationship Id="rId2" Type="http://schemas.openxmlformats.org/officeDocument/2006/relationships/notesSlide" Target="../notesSlides/notesSlide4.xml"/><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1.png"/><Relationship Id="rId45" Type="http://schemas.openxmlformats.org/officeDocument/2006/relationships/image" Target="../media/image56.jpeg"/><Relationship Id="rId66" Type="http://schemas.openxmlformats.org/officeDocument/2006/relationships/image" Target="../media/image76.png"/><Relationship Id="rId87" Type="http://schemas.openxmlformats.org/officeDocument/2006/relationships/image" Target="../media/image96.png"/><Relationship Id="rId110" Type="http://schemas.openxmlformats.org/officeDocument/2006/relationships/image" Target="../media/image117.jpeg"/><Relationship Id="rId61" Type="http://schemas.openxmlformats.org/officeDocument/2006/relationships/image" Target="../media/image71.png"/><Relationship Id="rId82" Type="http://schemas.openxmlformats.org/officeDocument/2006/relationships/image" Target="../media/image91.jpeg"/><Relationship Id="rId19" Type="http://schemas.openxmlformats.org/officeDocument/2006/relationships/image" Target="../media/image31.jpeg"/><Relationship Id="rId14" Type="http://schemas.openxmlformats.org/officeDocument/2006/relationships/image" Target="../media/image26.png"/><Relationship Id="rId30" Type="http://schemas.openxmlformats.org/officeDocument/2006/relationships/image" Target="../media/image42.jpeg"/><Relationship Id="rId35" Type="http://schemas.openxmlformats.org/officeDocument/2006/relationships/image" Target="../media/image46.png"/><Relationship Id="rId56" Type="http://schemas.openxmlformats.org/officeDocument/2006/relationships/image" Target="../media/image67.png"/><Relationship Id="rId77" Type="http://schemas.openxmlformats.org/officeDocument/2006/relationships/image" Target="../media/image87.png"/><Relationship Id="rId100" Type="http://schemas.openxmlformats.org/officeDocument/2006/relationships/image" Target="../media/image107.jpeg"/><Relationship Id="rId105" Type="http://schemas.openxmlformats.org/officeDocument/2006/relationships/image" Target="../media/image112.jpeg"/><Relationship Id="rId8" Type="http://schemas.openxmlformats.org/officeDocument/2006/relationships/image" Target="../media/image20.png"/><Relationship Id="rId51" Type="http://schemas.openxmlformats.org/officeDocument/2006/relationships/image" Target="../media/image62.jpeg"/><Relationship Id="rId72" Type="http://schemas.openxmlformats.org/officeDocument/2006/relationships/image" Target="../media/image82.png"/><Relationship Id="rId93" Type="http://schemas.microsoft.com/office/2007/relationships/hdphoto" Target="../media/hdphoto5.wdp"/><Relationship Id="rId98" Type="http://schemas.openxmlformats.org/officeDocument/2006/relationships/image" Target="../media/image106.png"/><Relationship Id="rId3" Type="http://schemas.openxmlformats.org/officeDocument/2006/relationships/image" Target="../media/image15.jpeg"/><Relationship Id="rId25" Type="http://schemas.openxmlformats.org/officeDocument/2006/relationships/image" Target="../media/image37.png"/><Relationship Id="rId46" Type="http://schemas.openxmlformats.org/officeDocument/2006/relationships/image" Target="../media/image57.png"/><Relationship Id="rId67" Type="http://schemas.openxmlformats.org/officeDocument/2006/relationships/image" Target="../media/image77.jpeg"/><Relationship Id="rId20" Type="http://schemas.openxmlformats.org/officeDocument/2006/relationships/image" Target="../media/image32.jpeg"/><Relationship Id="rId41" Type="http://schemas.openxmlformats.org/officeDocument/2006/relationships/image" Target="../media/image52.png"/><Relationship Id="rId62" Type="http://schemas.openxmlformats.org/officeDocument/2006/relationships/image" Target="../media/image72.png"/><Relationship Id="rId83" Type="http://schemas.openxmlformats.org/officeDocument/2006/relationships/image" Target="../media/image92.png"/><Relationship Id="rId88"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337" y="2033588"/>
            <a:ext cx="10995605" cy="2566987"/>
          </a:xfrm>
        </p:spPr>
        <p:txBody>
          <a:bodyPr/>
          <a:lstStyle/>
          <a:p>
            <a:pPr defTabSz="932742" eaLnBrk="1" fontAlgn="auto" hangingPunct="1">
              <a:lnSpc>
                <a:spcPct val="100000"/>
              </a:lnSpc>
              <a:spcAft>
                <a:spcPts val="0"/>
              </a:spcAft>
              <a:defRPr/>
            </a:pPr>
            <a:r>
              <a:rPr sz="6600" dirty="0">
                <a:solidFill>
                  <a:srgbClr val="FFFFFF"/>
                </a:solidFill>
                <a:ea typeface="+mn-ea"/>
              </a:rPr>
              <a:t>Internet of Things</a:t>
            </a:r>
          </a:p>
        </p:txBody>
      </p:sp>
      <p:sp>
        <p:nvSpPr>
          <p:cNvPr id="60419" name="Text Placeholder 2"/>
          <p:cNvSpPr>
            <a:spLocks noGrp="1"/>
          </p:cNvSpPr>
          <p:nvPr>
            <p:ph type="body" sz="quarter" idx="4294967295"/>
          </p:nvPr>
        </p:nvSpPr>
        <p:spPr bwMode="auto">
          <a:xfrm>
            <a:off x="171450" y="5326063"/>
            <a:ext cx="3565525" cy="11326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marL="0" indent="0" eaLnBrk="1" hangingPunct="1">
              <a:lnSpc>
                <a:spcPct val="100000"/>
              </a:lnSpc>
              <a:buFont typeface="Arial" panose="020B0604020202020204" pitchFamily="34" charset="0"/>
              <a:buNone/>
            </a:pPr>
            <a:r>
              <a:rPr lang="en-US" altLang="en-US" sz="2800" b="1" dirty="0">
                <a:solidFill>
                  <a:srgbClr val="FFFFFF"/>
                </a:solidFill>
              </a:rPr>
              <a:t>Michael Chi</a:t>
            </a:r>
          </a:p>
          <a:p>
            <a:pPr marL="0" indent="0" eaLnBrk="1" hangingPunct="1">
              <a:lnSpc>
                <a:spcPct val="100000"/>
              </a:lnSpc>
              <a:buFont typeface="Arial" panose="020B0604020202020204" pitchFamily="34" charset="0"/>
              <a:buNone/>
            </a:pPr>
            <a:r>
              <a:rPr lang="en-US" altLang="en-US" sz="2800" b="1">
                <a:solidFill>
                  <a:srgbClr val="FFFFFF"/>
                </a:solidFill>
              </a:rPr>
              <a:t>Technical Evangelist</a:t>
            </a:r>
            <a:endParaRPr lang="en-US" altLang="en-US" sz="2800" b="1" dirty="0">
              <a:solidFill>
                <a:srgbClr val="FFFFFF"/>
              </a:solidFill>
            </a:endParaRPr>
          </a:p>
        </p:txBody>
      </p:sp>
    </p:spTree>
    <p:extLst>
      <p:ext uri="{BB962C8B-B14F-4D97-AF65-F5344CB8AC3E}">
        <p14:creationId xmlns:p14="http://schemas.microsoft.com/office/powerpoint/2010/main" val="135189995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54" y="2626053"/>
            <a:ext cx="3286607" cy="2282987"/>
          </a:xfrm>
          <a:prstGeom prst="rect">
            <a:avLst/>
          </a:prstGeom>
        </p:spPr>
      </p:pic>
      <p:sp>
        <p:nvSpPr>
          <p:cNvPr id="13" name="TextBox 12"/>
          <p:cNvSpPr txBox="1"/>
          <p:nvPr/>
        </p:nvSpPr>
        <p:spPr>
          <a:xfrm>
            <a:off x="10229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9438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8647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7856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70659"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531852" y="2760660"/>
            <a:ext cx="808171"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531852" y="3017404"/>
            <a:ext cx="741336"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531852" y="3297569"/>
            <a:ext cx="65017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532605" y="3579763"/>
            <a:ext cx="583337"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531852" y="3860549"/>
            <a:ext cx="51650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531180" y="4139808"/>
            <a:ext cx="42533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531180" y="4416440"/>
            <a:ext cx="358504"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538747" y="4669700"/>
            <a:ext cx="29166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59" y="3070480"/>
            <a:ext cx="3235759" cy="1793281"/>
          </a:xfrm>
          <a:prstGeom prst="rect">
            <a:avLst/>
          </a:prstGeom>
        </p:spPr>
      </p:pic>
      <p:sp>
        <p:nvSpPr>
          <p:cNvPr id="28" name="TextBox 27"/>
          <p:cNvSpPr txBox="1"/>
          <p:nvPr/>
        </p:nvSpPr>
        <p:spPr>
          <a:xfrm>
            <a:off x="3558828" y="2487733"/>
            <a:ext cx="627284" cy="160091"/>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660346" y="2722503"/>
            <a:ext cx="4231348" cy="2232491"/>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767" y="2635819"/>
            <a:ext cx="1855492" cy="2273221"/>
          </a:xfrm>
          <a:prstGeom prst="rect">
            <a:avLst/>
          </a:prstGeom>
        </p:spPr>
      </p:pic>
      <p:sp>
        <p:nvSpPr>
          <p:cNvPr id="41" name="TextBox 40"/>
          <p:cNvSpPr txBox="1"/>
          <p:nvPr/>
        </p:nvSpPr>
        <p:spPr>
          <a:xfrm>
            <a:off x="11669788" y="283755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669788" y="309429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669788" y="337446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670541" y="365665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669788" y="393744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669116" y="4216698"/>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669116" y="449333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676683" y="474659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644018" y="2414569"/>
            <a:ext cx="857415" cy="320182"/>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Computations </a:t>
            </a:r>
          </a:p>
          <a:p>
            <a:pPr defTabSz="932384"/>
            <a:r>
              <a:rPr lang="en-US" sz="1020" b="1" spc="-39"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72376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294541" y="4957441"/>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509154" y="4960550"/>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768" y="2743026"/>
            <a:ext cx="1804886" cy="2055711"/>
          </a:xfrm>
          <a:prstGeom prst="rect">
            <a:avLst/>
          </a:prstGeom>
        </p:spPr>
      </p:pic>
    </p:spTree>
    <p:extLst>
      <p:ext uri="{BB962C8B-B14F-4D97-AF65-F5344CB8AC3E}">
        <p14:creationId xmlns:p14="http://schemas.microsoft.com/office/powerpoint/2010/main" val="425859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0019836" y="2894324"/>
            <a:ext cx="1085696" cy="1085696"/>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grpSp>
      <p:grpSp>
        <p:nvGrpSpPr>
          <p:cNvPr id="89" name="Group 88"/>
          <p:cNvGrpSpPr/>
          <p:nvPr/>
        </p:nvGrpSpPr>
        <p:grpSpPr>
          <a:xfrm>
            <a:off x="8849838" y="2905209"/>
            <a:ext cx="1085696" cy="1085696"/>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grpSp>
        <p:nvGrpSpPr>
          <p:cNvPr id="92" name="Group 91"/>
          <p:cNvGrpSpPr/>
          <p:nvPr/>
        </p:nvGrpSpPr>
        <p:grpSpPr>
          <a:xfrm>
            <a:off x="7687646" y="2905209"/>
            <a:ext cx="1085696" cy="1085696"/>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5" name="Rectangle 4"/>
          <p:cNvSpPr/>
          <p:nvPr/>
        </p:nvSpPr>
        <p:spPr>
          <a:xfrm>
            <a:off x="7423108" y="2578231"/>
            <a:ext cx="3918301" cy="1717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53" name="Title 1"/>
          <p:cNvSpPr>
            <a:spLocks noGrp="1"/>
          </p:cNvSpPr>
          <p:nvPr>
            <p:ph type="title"/>
          </p:nvPr>
        </p:nvSpPr>
        <p:spPr>
          <a:xfrm>
            <a:off x="273478" y="521817"/>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878636" y="4747021"/>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Rules and alerting to improve operational efficiency</a:t>
            </a:r>
          </a:p>
        </p:txBody>
      </p:sp>
      <p:sp>
        <p:nvSpPr>
          <p:cNvPr id="27" name="Rectangle 26"/>
          <p:cNvSpPr/>
          <p:nvPr/>
        </p:nvSpPr>
        <p:spPr>
          <a:xfrm>
            <a:off x="4878636" y="3622078"/>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Monitor and track device state, location and health</a:t>
            </a:r>
          </a:p>
        </p:txBody>
      </p:sp>
      <p:sp>
        <p:nvSpPr>
          <p:cNvPr id="3" name="Rectangle 2"/>
          <p:cNvSpPr/>
          <p:nvPr/>
        </p:nvSpPr>
        <p:spPr>
          <a:xfrm>
            <a:off x="4878636" y="2497135"/>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Connect devices and monitor telemetry</a:t>
            </a:r>
          </a:p>
        </p:txBody>
      </p:sp>
      <p:sp>
        <p:nvSpPr>
          <p:cNvPr id="2" name="Oval 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55838" y="1602329"/>
            <a:ext cx="4748973"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56425" y="4477069"/>
            <a:ext cx="4526909"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61199" y="5477904"/>
            <a:ext cx="719448" cy="723544"/>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103"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104" name="Group 103"/>
          <p:cNvGrpSpPr/>
          <p:nvPr/>
        </p:nvGrpSpPr>
        <p:grpSpPr>
          <a:xfrm>
            <a:off x="1050965" y="2728795"/>
            <a:ext cx="959548" cy="794236"/>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8636" y="4747021"/>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878636" y="3622078"/>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Discover patterns in device data using predictive analytics</a:t>
            </a:r>
          </a:p>
        </p:txBody>
      </p:sp>
      <p:sp>
        <p:nvSpPr>
          <p:cNvPr id="31" name="Rectangle 30"/>
          <p:cNvSpPr/>
          <p:nvPr/>
        </p:nvSpPr>
        <p:spPr>
          <a:xfrm>
            <a:off x="4878636" y="2497135"/>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Analyze and visualize data from devices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97">
              <a:lnSpc>
                <a:spcPct val="90000"/>
              </a:lnSpc>
              <a:defRPr/>
            </a:pPr>
            <a:r>
              <a:rPr lang="en-US" sz="280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grpSp>
      <p:sp>
        <p:nvSpPr>
          <p:cNvPr id="40" name="Title 1"/>
          <p:cNvSpPr>
            <a:spLocks noGrp="1"/>
          </p:cNvSpPr>
          <p:nvPr>
            <p:ph type="title"/>
          </p:nvPr>
        </p:nvSpPr>
        <p:spPr>
          <a:xfrm>
            <a:off x="273478" y="53199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149285" y="316001"/>
            <a:ext cx="7955609" cy="6678524"/>
          </a:xfrm>
          <a:prstGeom prst="rect">
            <a:avLst/>
          </a:prstGeom>
        </p:spPr>
      </p:pic>
    </p:spTree>
    <p:extLst>
      <p:ext uri="{BB962C8B-B14F-4D97-AF65-F5344CB8AC3E}">
        <p14:creationId xmlns:p14="http://schemas.microsoft.com/office/powerpoint/2010/main" val="4030437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78636" y="4747021"/>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New partnership opportunities</a:t>
            </a:r>
          </a:p>
        </p:txBody>
      </p:sp>
      <p:sp>
        <p:nvSpPr>
          <p:cNvPr id="29" name="Rectangle 28"/>
          <p:cNvSpPr/>
          <p:nvPr/>
        </p:nvSpPr>
        <p:spPr>
          <a:xfrm>
            <a:off x="4878636" y="3622078"/>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Expand into new adjacent businesses</a:t>
            </a:r>
          </a:p>
        </p:txBody>
      </p:sp>
      <p:sp>
        <p:nvSpPr>
          <p:cNvPr id="31" name="Rectangle 30"/>
          <p:cNvSpPr/>
          <p:nvPr/>
        </p:nvSpPr>
        <p:spPr>
          <a:xfrm>
            <a:off x="4878636" y="2497135"/>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Combine IoT &amp; other data with advanced analytics to power new services and revenue streams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66461" y="1608290"/>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40" name="Title 1"/>
          <p:cNvSpPr>
            <a:spLocks noGrp="1"/>
          </p:cNvSpPr>
          <p:nvPr>
            <p:ph type="title"/>
          </p:nvPr>
        </p:nvSpPr>
        <p:spPr>
          <a:xfrm>
            <a:off x="273478" y="53497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Devices &amp; Cloud Patterns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nvPr>
        </p:nvGraphicFramePr>
        <p:xfrm>
          <a:off x="6675438" y="2123903"/>
          <a:ext cx="5212292" cy="39319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4678893">
                  <a:extLst>
                    <a:ext uri="{9D8B030D-6E8A-4147-A177-3AD203B41FA5}">
                      <a16:colId xmlns:a16="http://schemas.microsoft.com/office/drawing/2014/main" val="20001"/>
                    </a:ext>
                  </a:extLst>
                </a:gridCol>
              </a:tblGrid>
              <a:tr h="91440">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4552">
                <a:tc gridSpan="2">
                  <a:txBody>
                    <a:bodyPr/>
                    <a:lstStyle/>
                    <a:p>
                      <a:pPr marL="0" indent="0">
                        <a:buNone/>
                      </a:pPr>
                      <a:r>
                        <a:rPr lang="en-US" sz="3200" kern="1200" dirty="0">
                          <a:solidFill>
                            <a:schemeClr val="tx2"/>
                          </a:solidFill>
                          <a:latin typeface="+mj-lt"/>
                          <a:ea typeface="+mn-ea"/>
                          <a:cs typeface="+mn-cs"/>
                        </a:rPr>
                        <a:t>Three parts of an</a:t>
                      </a:r>
                      <a:r>
                        <a:rPr lang="en-US" sz="3200" kern="1200" baseline="0" dirty="0">
                          <a:solidFill>
                            <a:schemeClr val="tx2"/>
                          </a:solidFill>
                          <a:latin typeface="+mj-lt"/>
                          <a:ea typeface="+mn-ea"/>
                          <a:cs typeface="+mn-cs"/>
                        </a:rPr>
                        <a:t> </a:t>
                      </a:r>
                      <a:r>
                        <a:rPr lang="en-US" sz="3200" kern="1200" dirty="0">
                          <a:solidFill>
                            <a:schemeClr val="tx2"/>
                          </a:solidFill>
                          <a:latin typeface="+mj-lt"/>
                          <a:ea typeface="+mn-ea"/>
                          <a:cs typeface="+mn-cs"/>
                        </a:rPr>
                        <a:t>IoT solution</a:t>
                      </a:r>
                    </a:p>
                    <a:p>
                      <a:pPr marL="0" indent="0">
                        <a:buNone/>
                      </a:pPr>
                      <a:endParaRPr lang="en-US" sz="3200" kern="1200" dirty="0">
                        <a:solidFill>
                          <a:schemeClr val="tx2"/>
                        </a:solidFill>
                        <a:latin typeface="+mj-lt"/>
                        <a:ea typeface="+mn-ea"/>
                        <a:cs typeface="+mn-cs"/>
                      </a:endParaRP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884237" y="2125663"/>
          <a:ext cx="5212291" cy="3940703"/>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13322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1009775">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Easy to provision, use and manage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Pay as you go, scale as you need</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Global reach, hyper scale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End to end security &amp; privacy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57200" y="1211263"/>
            <a:ext cx="2935999" cy="1971315"/>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r>
                <a:rPr lang="en-US" sz="4400" spc="-150" dirty="0">
                  <a:solidFill>
                    <a:srgbClr val="FFFFFF"/>
                  </a:solidFill>
                  <a:latin typeface="Segoe UI Light"/>
                </a:rPr>
                <a:t>Azure IoT</a:t>
              </a:r>
            </a:p>
          </p:txBody>
        </p:sp>
      </p:grpSp>
    </p:spTree>
    <p:extLst>
      <p:ext uri="{BB962C8B-B14F-4D97-AF65-F5344CB8AC3E}">
        <p14:creationId xmlns:p14="http://schemas.microsoft.com/office/powerpoint/2010/main" val="12689867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sp>
        <p:nvSpPr>
          <p:cNvPr id="2" name="TextBox 1"/>
          <p:cNvSpPr txBox="1"/>
          <p:nvPr/>
        </p:nvSpPr>
        <p:spPr>
          <a:xfrm>
            <a:off x="5761037" y="2009904"/>
            <a:ext cx="6096000" cy="4311950"/>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Billions of messages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TB ingested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1887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761037" y="2009904"/>
            <a:ext cx="6096000" cy="267457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and State management</a:t>
            </a:r>
          </a:p>
          <a:p>
            <a:pPr marL="342900" indent="-342900">
              <a:lnSpc>
                <a:spcPct val="90000"/>
              </a:lnSpc>
              <a:spcAft>
                <a:spcPts val="600"/>
              </a:spcAft>
              <a:buFont typeface="Arial" panose="020B0604020202020204" pitchFamily="34" charset="0"/>
              <a:buChar char="•"/>
            </a:pPr>
            <a:r>
              <a:rPr lang="en-NZ" sz="2400" dirty="0">
                <a:solidFill>
                  <a:schemeClr val="bg1"/>
                </a:solidFill>
                <a:cs typeface="Segoe UI Semibold" panose="020B0702040204020203" pitchFamily="34" charset="0"/>
              </a:rPr>
              <a:t>Protocol translation and gateways</a:t>
            </a:r>
            <a:endParaRPr lang="en-US" sz="2400" dirty="0">
              <a:solidFill>
                <a:schemeClr val="bg1"/>
              </a:solidFill>
              <a:cs typeface="Segoe UI Semibold" panose="020B0702040204020203" pitchFamily="34" charset="0"/>
            </a:endParaRPr>
          </a:p>
        </p:txBody>
      </p:sp>
      <p:cxnSp>
        <p:nvCxnSpPr>
          <p:cNvPr id="70"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86312" y="4957895"/>
            <a:ext cx="769091" cy="1063609"/>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77" name="Rectangle 76"/>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grpSp>
        <p:nvGrpSpPr>
          <p:cNvPr id="79" name="1 Devices - sensors"/>
          <p:cNvGrpSpPr/>
          <p:nvPr/>
        </p:nvGrpSpPr>
        <p:grpSpPr>
          <a:xfrm>
            <a:off x="115914" y="2043077"/>
            <a:ext cx="871159" cy="3991585"/>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957554" y="2430462"/>
            <a:ext cx="830388" cy="1062230"/>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93359" y="2009904"/>
            <a:ext cx="1150668" cy="3976839"/>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26"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84343" y="3692659"/>
            <a:ext cx="769091" cy="1063609"/>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32" name="3 Protocol Adaptation"/>
          <p:cNvGrpSpPr/>
          <p:nvPr/>
        </p:nvGrpSpPr>
        <p:grpSpPr>
          <a:xfrm>
            <a:off x="2149195" y="3694038"/>
            <a:ext cx="808360" cy="1062230"/>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17813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Azure </a:t>
            </a:r>
            <a:r>
              <a:rPr lang="en-US" sz="2400" b="1" dirty="0" err="1">
                <a:solidFill>
                  <a:schemeClr val="bg1"/>
                </a:solidFill>
                <a:ea typeface="Segoe UI Black" panose="020B0A02040204020203" pitchFamily="34" charset="0"/>
                <a:cs typeface="Segoe UI Black" panose="020B0A02040204020203" pitchFamily="34" charset="0"/>
              </a:rPr>
              <a:t>IoT</a:t>
            </a:r>
            <a:r>
              <a:rPr lang="en-US" sz="2400" b="1" dirty="0">
                <a:solidFill>
                  <a:schemeClr val="bg1"/>
                </a:solidFill>
                <a:ea typeface="Segoe UI Black" panose="020B0A02040204020203" pitchFamily="34" charset="0"/>
                <a:cs typeface="Segoe UI Black" panose="020B0A02040204020203" pitchFamily="34" charset="0"/>
              </a:rPr>
              <a:t> Hub</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Bulk import/export of device identities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HTTP/AMQP/AMQP-WS/MQTT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Extensible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Operations Monitoring </a:t>
            </a: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z="6000" dirty="0">
                <a:gradFill>
                  <a:gsLst>
                    <a:gs pos="2917">
                      <a:schemeClr val="tx1"/>
                    </a:gs>
                    <a:gs pos="30000">
                      <a:schemeClr val="tx1"/>
                    </a:gs>
                  </a:gsLst>
                  <a:lin ang="5400000" scaled="0"/>
                </a:gradFill>
              </a:rPr>
              <a:t>Prerequisites</a:t>
            </a:r>
            <a:endParaRPr lang="en-US" dirty="0"/>
          </a:p>
        </p:txBody>
      </p:sp>
      <p:sp>
        <p:nvSpPr>
          <p:cNvPr id="6" name="TextBox 5"/>
          <p:cNvSpPr txBox="1"/>
          <p:nvPr/>
        </p:nvSpPr>
        <p:spPr>
          <a:xfrm>
            <a:off x="274320" y="1494263"/>
            <a:ext cx="12051441" cy="3881062"/>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 </a:t>
            </a:r>
            <a:r>
              <a:rPr lang="en-US" sz="2800" dirty="0">
                <a:gradFill>
                  <a:gsLst>
                    <a:gs pos="2917">
                      <a:schemeClr val="tx1"/>
                    </a:gs>
                    <a:gs pos="30000">
                      <a:schemeClr val="tx1"/>
                    </a:gs>
                  </a:gsLst>
                  <a:lin ang="5400000" scaled="0"/>
                </a:gradFill>
              </a:rPr>
              <a:t>Azure Subscription</a:t>
            </a:r>
          </a:p>
          <a:p>
            <a:pPr marL="809271"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2"/>
              </a:rPr>
              <a:t>https://azure.microsoft.com/en-us/free/</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Visual Studio 2015 (Community)</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3"/>
              </a:rPr>
              <a:t>https://www.visualstudio.com/</a:t>
            </a:r>
            <a:r>
              <a:rPr lang="en-US" altLang="zh-TW" sz="2400" dirty="0">
                <a:gradFill>
                  <a:gsLst>
                    <a:gs pos="2917">
                      <a:schemeClr val="tx1"/>
                    </a:gs>
                    <a:gs pos="30000">
                      <a:schemeClr val="tx1"/>
                    </a:gs>
                  </a:gsLst>
                  <a:lin ang="5400000" scaled="0"/>
                </a:gradFill>
                <a:hlinkClick r:id="rId2"/>
              </a:rPr>
              <a:t>en-us</a:t>
            </a:r>
            <a:r>
              <a:rPr lang="en-US" sz="2400" dirty="0">
                <a:gradFill>
                  <a:gsLst>
                    <a:gs pos="2917">
                      <a:schemeClr val="tx1"/>
                    </a:gs>
                    <a:gs pos="30000">
                      <a:schemeClr val="tx1"/>
                    </a:gs>
                  </a:gsLst>
                  <a:lin ang="5400000" scaled="0"/>
                </a:gradFill>
                <a:hlinkClick r:id="rId3"/>
              </a:rPr>
              <a:t>/downloads/download-visual-studio-vs.aspx</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Windows </a:t>
            </a:r>
            <a:r>
              <a:rPr lang="en-US" sz="2800" dirty="0" err="1">
                <a:gradFill>
                  <a:gsLst>
                    <a:gs pos="2917">
                      <a:schemeClr val="tx1"/>
                    </a:gs>
                    <a:gs pos="30000">
                      <a:schemeClr val="tx1"/>
                    </a:gs>
                  </a:gsLst>
                  <a:lin ang="5400000" scaled="0"/>
                </a:gradFill>
              </a:rPr>
              <a:t>Powershell</a:t>
            </a:r>
            <a:r>
              <a:rPr lang="en-US" sz="2800" dirty="0">
                <a:gradFill>
                  <a:gsLst>
                    <a:gs pos="2917">
                      <a:schemeClr val="tx1"/>
                    </a:gs>
                    <a:gs pos="30000">
                      <a:schemeClr val="tx1"/>
                    </a:gs>
                  </a:gsLst>
                  <a:lin ang="5400000" scaled="0"/>
                </a:gradFill>
              </a:rPr>
              <a:t> </a:t>
            </a:r>
            <a:r>
              <a:rPr lang="en-US" sz="2800">
                <a:gradFill>
                  <a:gsLst>
                    <a:gs pos="2917">
                      <a:schemeClr val="tx1"/>
                    </a:gs>
                    <a:gs pos="30000">
                      <a:schemeClr val="tx1"/>
                    </a:gs>
                  </a:gsLst>
                  <a:lin ang="5400000" scaled="0"/>
                </a:gradFill>
              </a:rPr>
              <a:t>4.0+</a:t>
            </a:r>
            <a:endParaRPr lang="en-US" sz="28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4"/>
              </a:rPr>
              <a:t>https://www.microsoft.com/en-us/download/details.aspx?id=50395</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Azure SDK &amp; </a:t>
            </a:r>
            <a:r>
              <a:rPr lang="en-US" sz="2800" dirty="0" err="1">
                <a:gradFill>
                  <a:gsLst>
                    <a:gs pos="2917">
                      <a:schemeClr val="tx1"/>
                    </a:gs>
                    <a:gs pos="30000">
                      <a:schemeClr val="tx1"/>
                    </a:gs>
                  </a:gsLst>
                  <a:lin ang="5400000" scaled="0"/>
                </a:gradFill>
              </a:rPr>
              <a:t>Powershell</a:t>
            </a:r>
            <a:endParaRPr lang="en-US" sz="28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5"/>
              </a:rPr>
              <a:t>https://azure.microsoft.com/</a:t>
            </a:r>
            <a:r>
              <a:rPr lang="en-US" altLang="zh-TW" sz="2800" dirty="0">
                <a:gradFill>
                  <a:gsLst>
                    <a:gs pos="2917">
                      <a:schemeClr val="tx1"/>
                    </a:gs>
                    <a:gs pos="30000">
                      <a:schemeClr val="tx1"/>
                    </a:gs>
                  </a:gsLst>
                  <a:lin ang="5400000" scaled="0"/>
                </a:gradFill>
                <a:hlinkClick r:id="rId2"/>
              </a:rPr>
              <a:t>en-us</a:t>
            </a:r>
            <a:r>
              <a:rPr lang="en-US" sz="2800" dirty="0">
                <a:gradFill>
                  <a:gsLst>
                    <a:gs pos="2917">
                      <a:schemeClr val="tx1"/>
                    </a:gs>
                    <a:gs pos="30000">
                      <a:schemeClr val="tx1"/>
                    </a:gs>
                  </a:gsLst>
                  <a:lin ang="5400000" scaled="0"/>
                </a:gradFill>
                <a:hlinkClick r:id="rId5"/>
              </a:rPr>
              <a:t>/downloads/</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106404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a:solidFill>
                  <a:srgbClr val="FFFFFF"/>
                </a:solidFill>
              </a:rPr>
              <a:t>Cross Platform C Code</a:t>
            </a: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a:t>OS Abstraction Layer / OS Bindings</a:t>
            </a:r>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C API</a:t>
            </a: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.NET  API</a:t>
            </a: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 API</a:t>
            </a: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Javascript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530606" y="3910421"/>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Operationalize your insights in real time</a:t>
            </a:r>
          </a:p>
          <a:p>
            <a:pPr>
              <a:lnSpc>
                <a:spcPct val="90000"/>
              </a:lnSpc>
              <a:spcAft>
                <a:spcPts val="600"/>
              </a:spcAft>
            </a:pPr>
            <a:endParaRPr lang="en-US" sz="2400" dirty="0">
              <a:solidFill>
                <a:schemeClr val="bg1"/>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solidFill>
                <a:schemeClr val="bg1"/>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IoT Scale </a:t>
            </a:r>
          </a:p>
          <a:p>
            <a:pPr>
              <a:lnSpc>
                <a:spcPct val="90000"/>
              </a:lnSpc>
              <a:spcAft>
                <a:spcPts val="600"/>
              </a:spcAft>
            </a:pPr>
            <a:r>
              <a:rPr lang="en-US" sz="2400" dirty="0">
                <a:solidFill>
                  <a:schemeClr val="bg1"/>
                </a:solidFill>
                <a:cs typeface="Segoe UI Semibold" panose="020B0702040204020203" pitchFamily="34" charset="0"/>
              </a:rPr>
              <a:t>Object Models &amp; Business Logic</a:t>
            </a: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098" y="2266016"/>
            <a:ext cx="203430" cy="232893"/>
          </a:xfrm>
          <a:prstGeom prst="rect">
            <a:avLst/>
          </a:prstGeom>
        </p:spPr>
      </p:pic>
    </p:spTree>
    <p:extLst>
      <p:ext uri="{BB962C8B-B14F-4D97-AF65-F5344CB8AC3E}">
        <p14:creationId xmlns:p14="http://schemas.microsoft.com/office/powerpoint/2010/main" val="37846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Azure IOT Architecture</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68" y="230936"/>
            <a:ext cx="10724938" cy="1351952"/>
          </a:xfrm>
        </p:spPr>
        <p:txBody>
          <a:bodyPr anchor="t"/>
          <a:lstStyle/>
          <a:p>
            <a:r>
              <a:rPr lang="en-US" dirty="0"/>
              <a:t>Microsoft Azure </a:t>
            </a:r>
            <a:r>
              <a:rPr lang="en-US" dirty="0" err="1"/>
              <a:t>IoT</a:t>
            </a:r>
            <a:r>
              <a:rPr lang="en-US" dirty="0"/>
              <a:t> Platform</a:t>
            </a:r>
          </a:p>
        </p:txBody>
      </p:sp>
      <p:sp>
        <p:nvSpPr>
          <p:cNvPr id="5" name="Rectangle 4"/>
          <p:cNvSpPr/>
          <p:nvPr/>
        </p:nvSpPr>
        <p:spPr>
          <a:xfrm>
            <a:off x="1085810" y="3084068"/>
            <a:ext cx="1044516" cy="340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Devices</a:t>
            </a:r>
          </a:p>
        </p:txBody>
      </p:sp>
      <p:sp>
        <p:nvSpPr>
          <p:cNvPr id="9" name="Rectangle 8"/>
          <p:cNvSpPr/>
          <p:nvPr/>
        </p:nvSpPr>
        <p:spPr>
          <a:xfrm>
            <a:off x="1076484" y="4560219"/>
            <a:ext cx="1063168" cy="529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Field Gateway</a:t>
            </a:r>
          </a:p>
        </p:txBody>
      </p:sp>
      <p:sp>
        <p:nvSpPr>
          <p:cNvPr id="11" name="Rectangle 10"/>
          <p:cNvSpPr/>
          <p:nvPr/>
        </p:nvSpPr>
        <p:spPr>
          <a:xfrm>
            <a:off x="855768" y="1299167"/>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a:xfrm>
            <a:off x="2480050"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ectangle 12"/>
          <p:cNvSpPr/>
          <p:nvPr/>
        </p:nvSpPr>
        <p:spPr>
          <a:xfrm>
            <a:off x="4104332"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5728614"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4260543" y="3628420"/>
            <a:ext cx="1164201" cy="1009737"/>
          </a:xfrm>
          <a:prstGeom prst="rect">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7030A0"/>
                </a:solidFill>
                <a:effectLst/>
                <a:uLnTx/>
                <a:uFillTx/>
              </a:rPr>
              <a:t>IoT</a:t>
            </a:r>
            <a:r>
              <a:rPr kumimoji="0" lang="en-US" sz="1800" b="0" i="0" u="none" strike="noStrike" kern="0" cap="none" spc="0" normalizeH="0" baseline="0" noProof="0" dirty="0">
                <a:ln>
                  <a:noFill/>
                </a:ln>
                <a:solidFill>
                  <a:srgbClr val="7030A0"/>
                </a:solidFill>
                <a:effectLst/>
                <a:uLnTx/>
                <a:uFillTx/>
              </a:rPr>
              <a:t> Hub</a:t>
            </a:r>
          </a:p>
        </p:txBody>
      </p:sp>
      <p:sp>
        <p:nvSpPr>
          <p:cNvPr id="16" name="Rectangle 15"/>
          <p:cNvSpPr/>
          <p:nvPr/>
        </p:nvSpPr>
        <p:spPr>
          <a:xfrm>
            <a:off x="5923671" y="2504978"/>
            <a:ext cx="1164201" cy="78604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Stream Analytics</a:t>
            </a:r>
          </a:p>
        </p:txBody>
      </p:sp>
      <p:sp>
        <p:nvSpPr>
          <p:cNvPr id="17" name="Rectangle 16"/>
          <p:cNvSpPr/>
          <p:nvPr/>
        </p:nvSpPr>
        <p:spPr>
          <a:xfrm>
            <a:off x="5884825" y="3735920"/>
            <a:ext cx="1164201" cy="790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ysClr val="windowText" lastClr="000000"/>
                </a:solidFill>
                <a:effectLst/>
                <a:uLnTx/>
                <a:uFillTx/>
              </a:rPr>
              <a:t>HDInsight STORM</a:t>
            </a:r>
          </a:p>
        </p:txBody>
      </p:sp>
      <p:sp>
        <p:nvSpPr>
          <p:cNvPr id="18" name="Rectangle 17"/>
          <p:cNvSpPr/>
          <p:nvPr/>
        </p:nvSpPr>
        <p:spPr>
          <a:xfrm>
            <a:off x="5932997" y="5001094"/>
            <a:ext cx="1164201" cy="76396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Event Processor Host</a:t>
            </a:r>
          </a:p>
        </p:txBody>
      </p:sp>
      <p:sp>
        <p:nvSpPr>
          <p:cNvPr id="19" name="Rectangle 18"/>
          <p:cNvSpPr/>
          <p:nvPr/>
        </p:nvSpPr>
        <p:spPr>
          <a:xfrm>
            <a:off x="7389424" y="1293215"/>
            <a:ext cx="1495274" cy="52296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20" name="Rectangle 19"/>
          <p:cNvSpPr/>
          <p:nvPr/>
        </p:nvSpPr>
        <p:spPr>
          <a:xfrm>
            <a:off x="7554961" y="4314082"/>
            <a:ext cx="1164201" cy="2733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Event Hub</a:t>
            </a:r>
          </a:p>
        </p:txBody>
      </p:sp>
      <p:sp>
        <p:nvSpPr>
          <p:cNvPr id="21" name="Rectangle 20"/>
          <p:cNvSpPr/>
          <p:nvPr/>
        </p:nvSpPr>
        <p:spPr>
          <a:xfrm>
            <a:off x="7573715" y="2794600"/>
            <a:ext cx="1164201" cy="273369"/>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BLOB</a:t>
            </a:r>
          </a:p>
        </p:txBody>
      </p:sp>
      <p:sp>
        <p:nvSpPr>
          <p:cNvPr id="22" name="Rectangle 21"/>
          <p:cNvSpPr/>
          <p:nvPr/>
        </p:nvSpPr>
        <p:spPr>
          <a:xfrm>
            <a:off x="7566754" y="3178832"/>
            <a:ext cx="1164201" cy="273370"/>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SQL DB</a:t>
            </a:r>
          </a:p>
        </p:txBody>
      </p:sp>
      <p:sp>
        <p:nvSpPr>
          <p:cNvPr id="26" name="Rectangle 25"/>
          <p:cNvSpPr/>
          <p:nvPr/>
        </p:nvSpPr>
        <p:spPr>
          <a:xfrm>
            <a:off x="7566755" y="3570311"/>
            <a:ext cx="1164201" cy="273369"/>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QUEUE</a:t>
            </a:r>
          </a:p>
        </p:txBody>
      </p:sp>
      <p:sp>
        <p:nvSpPr>
          <p:cNvPr id="27" name="Rectangle 26"/>
          <p:cNvSpPr/>
          <p:nvPr/>
        </p:nvSpPr>
        <p:spPr>
          <a:xfrm>
            <a:off x="7496716" y="3958700"/>
            <a:ext cx="1311833" cy="264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Document DB</a:t>
            </a:r>
          </a:p>
        </p:txBody>
      </p:sp>
      <p:sp>
        <p:nvSpPr>
          <p:cNvPr id="28" name="Rectangle 27"/>
          <p:cNvSpPr/>
          <p:nvPr/>
        </p:nvSpPr>
        <p:spPr>
          <a:xfrm>
            <a:off x="7565065" y="4684597"/>
            <a:ext cx="116420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HDInsight</a:t>
            </a:r>
          </a:p>
        </p:txBody>
      </p:sp>
      <p:sp>
        <p:nvSpPr>
          <p:cNvPr id="29" name="Rectangle 28"/>
          <p:cNvSpPr/>
          <p:nvPr/>
        </p:nvSpPr>
        <p:spPr>
          <a:xfrm>
            <a:off x="9050233" y="1305645"/>
            <a:ext cx="1499913"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30" name="Rectangle 29"/>
          <p:cNvSpPr/>
          <p:nvPr/>
        </p:nvSpPr>
        <p:spPr>
          <a:xfrm>
            <a:off x="7562699" y="5063024"/>
            <a:ext cx="116420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Data Lake</a:t>
            </a:r>
          </a:p>
        </p:txBody>
      </p:sp>
      <p:sp>
        <p:nvSpPr>
          <p:cNvPr id="31" name="Rectangle 30"/>
          <p:cNvSpPr/>
          <p:nvPr/>
        </p:nvSpPr>
        <p:spPr>
          <a:xfrm>
            <a:off x="7559615" y="5447732"/>
            <a:ext cx="116965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Data Factory</a:t>
            </a:r>
          </a:p>
        </p:txBody>
      </p:sp>
      <p:sp>
        <p:nvSpPr>
          <p:cNvPr id="32" name="Rectangle 31"/>
          <p:cNvSpPr/>
          <p:nvPr/>
        </p:nvSpPr>
        <p:spPr>
          <a:xfrm>
            <a:off x="9214982" y="3459250"/>
            <a:ext cx="1164201" cy="78604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Azure ML</a:t>
            </a:r>
          </a:p>
        </p:txBody>
      </p:sp>
      <p:sp>
        <p:nvSpPr>
          <p:cNvPr id="33" name="Rectangle 32"/>
          <p:cNvSpPr/>
          <p:nvPr/>
        </p:nvSpPr>
        <p:spPr>
          <a:xfrm>
            <a:off x="9224308" y="4428276"/>
            <a:ext cx="1164201" cy="809898"/>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Power BI</a:t>
            </a:r>
          </a:p>
        </p:txBody>
      </p:sp>
      <p:sp>
        <p:nvSpPr>
          <p:cNvPr id="36" name="Rectangle 35"/>
          <p:cNvSpPr/>
          <p:nvPr/>
        </p:nvSpPr>
        <p:spPr>
          <a:xfrm>
            <a:off x="10728120"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37" name="Rectangle 36"/>
          <p:cNvSpPr/>
          <p:nvPr/>
        </p:nvSpPr>
        <p:spPr>
          <a:xfrm>
            <a:off x="10907692" y="3959693"/>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Logic Apps</a:t>
            </a:r>
          </a:p>
        </p:txBody>
      </p:sp>
      <p:sp>
        <p:nvSpPr>
          <p:cNvPr id="38" name="Rectangle 37"/>
          <p:cNvSpPr/>
          <p:nvPr/>
        </p:nvSpPr>
        <p:spPr>
          <a:xfrm>
            <a:off x="10862627" y="3268827"/>
            <a:ext cx="1254331" cy="4793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Notification Hub</a:t>
            </a:r>
          </a:p>
        </p:txBody>
      </p:sp>
      <p:cxnSp>
        <p:nvCxnSpPr>
          <p:cNvPr id="40" name="Straight Arrow Connector 39"/>
          <p:cNvCxnSpPr>
            <a:stCxn id="5" idx="2"/>
            <a:endCxn id="9" idx="0"/>
          </p:cNvCxnSpPr>
          <p:nvPr/>
        </p:nvCxnSpPr>
        <p:spPr>
          <a:xfrm>
            <a:off x="1608068" y="3424650"/>
            <a:ext cx="0" cy="1135569"/>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5" idx="0"/>
            <a:endCxn id="16" idx="1"/>
          </p:cNvCxnSpPr>
          <p:nvPr/>
        </p:nvCxnSpPr>
        <p:spPr>
          <a:xfrm rot="5400000" flipH="1" flipV="1">
            <a:off x="5017947" y="2722698"/>
            <a:ext cx="730419" cy="108102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2"/>
            <a:endCxn id="18" idx="1"/>
          </p:cNvCxnSpPr>
          <p:nvPr/>
        </p:nvCxnSpPr>
        <p:spPr>
          <a:xfrm rot="16200000" flipH="1">
            <a:off x="5015359" y="4465440"/>
            <a:ext cx="744920" cy="109035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5" idx="0"/>
          </p:cNvCxnSpPr>
          <p:nvPr/>
        </p:nvCxnSpPr>
        <p:spPr>
          <a:xfrm rot="16200000" flipH="1">
            <a:off x="2838029" y="1854106"/>
            <a:ext cx="525942" cy="2985865"/>
          </a:xfrm>
          <a:prstGeom prst="bentConnector4">
            <a:avLst>
              <a:gd name="adj1" fmla="val -44330"/>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 idx="2"/>
          </p:cNvCxnSpPr>
          <p:nvPr/>
        </p:nvCxnSpPr>
        <p:spPr>
          <a:xfrm rot="5400000" flipH="1" flipV="1">
            <a:off x="2876347" y="3380990"/>
            <a:ext cx="439982" cy="2976541"/>
          </a:xfrm>
          <a:prstGeom prst="bentConnector4">
            <a:avLst>
              <a:gd name="adj1" fmla="val -52991"/>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143972" y="1355896"/>
            <a:ext cx="1417581" cy="1150849"/>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D2C Ingestion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C2D Messaging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Identity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Provisioning</a:t>
            </a:r>
          </a:p>
        </p:txBody>
      </p:sp>
      <p:sp>
        <p:nvSpPr>
          <p:cNvPr id="132" name="TextBox 131"/>
          <p:cNvSpPr txBox="1"/>
          <p:nvPr/>
        </p:nvSpPr>
        <p:spPr>
          <a:xfrm>
            <a:off x="4104332" y="913605"/>
            <a:ext cx="8119062" cy="318286"/>
          </a:xfrm>
          <a:prstGeom prst="rect">
            <a:avLst/>
          </a:prstGeom>
          <a:solidFill>
            <a:schemeClr val="tx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1"/>
                </a:solidFill>
                <a:effectLst/>
                <a:uLnTx/>
                <a:uFillTx/>
              </a:rPr>
              <a:t>Azure</a:t>
            </a:r>
          </a:p>
        </p:txBody>
      </p:sp>
      <p:sp>
        <p:nvSpPr>
          <p:cNvPr id="141" name="Rectangle 140"/>
          <p:cNvSpPr/>
          <p:nvPr/>
        </p:nvSpPr>
        <p:spPr>
          <a:xfrm>
            <a:off x="10900261" y="4492939"/>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Web Apps</a:t>
            </a:r>
          </a:p>
        </p:txBody>
      </p:sp>
      <p:sp>
        <p:nvSpPr>
          <p:cNvPr id="142" name="Rectangle 141"/>
          <p:cNvSpPr/>
          <p:nvPr/>
        </p:nvSpPr>
        <p:spPr>
          <a:xfrm>
            <a:off x="10923207" y="5025174"/>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Mobile Apps</a:t>
            </a:r>
          </a:p>
        </p:txBody>
      </p:sp>
      <p:sp>
        <p:nvSpPr>
          <p:cNvPr id="143" name="TextBox 142"/>
          <p:cNvSpPr txBox="1"/>
          <p:nvPr/>
        </p:nvSpPr>
        <p:spPr>
          <a:xfrm>
            <a:off x="2167562" y="6605422"/>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Key </a:t>
            </a:r>
            <a:r>
              <a:rPr kumimoji="0" lang="en-US" sz="1020" b="0" i="0" u="none" strike="noStrike" kern="0" cap="none" spc="0" normalizeH="0" baseline="0" noProof="0" dirty="0" err="1">
                <a:ln>
                  <a:noFill/>
                </a:ln>
                <a:solidFill>
                  <a:sysClr val="windowText" lastClr="000000"/>
                </a:solidFill>
                <a:effectLst/>
                <a:uLnTx/>
                <a:uFillTx/>
              </a:rPr>
              <a:t>IoT</a:t>
            </a:r>
            <a:r>
              <a:rPr kumimoji="0" lang="en-US" sz="1020" b="0" i="0" u="none" strike="noStrike" kern="0" cap="none" spc="0" normalizeH="0" baseline="0" noProof="0" dirty="0">
                <a:ln>
                  <a:noFill/>
                </a:ln>
                <a:solidFill>
                  <a:sysClr val="windowText" lastClr="000000"/>
                </a:solidFill>
                <a:effectLst/>
                <a:uLnTx/>
                <a:uFillTx/>
              </a:rPr>
              <a:t> Capabilities and Technologies</a:t>
            </a:r>
          </a:p>
        </p:txBody>
      </p:sp>
      <p:sp>
        <p:nvSpPr>
          <p:cNvPr id="144" name="Rectangle 143"/>
          <p:cNvSpPr/>
          <p:nvPr/>
        </p:nvSpPr>
        <p:spPr>
          <a:xfrm>
            <a:off x="855768" y="6658836"/>
            <a:ext cx="149217" cy="14429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TextBox 144"/>
          <p:cNvSpPr txBox="1"/>
          <p:nvPr/>
        </p:nvSpPr>
        <p:spPr>
          <a:xfrm>
            <a:off x="4927727" y="2912287"/>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t>
            </a:r>
          </a:p>
        </p:txBody>
      </p:sp>
      <p:sp>
        <p:nvSpPr>
          <p:cNvPr id="146" name="TextBox 145"/>
          <p:cNvSpPr txBox="1"/>
          <p:nvPr/>
        </p:nvSpPr>
        <p:spPr>
          <a:xfrm>
            <a:off x="4978639" y="5418149"/>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t>
            </a:r>
          </a:p>
        </p:txBody>
      </p:sp>
      <p:sp>
        <p:nvSpPr>
          <p:cNvPr id="153" name="TextBox 152"/>
          <p:cNvSpPr txBox="1"/>
          <p:nvPr/>
        </p:nvSpPr>
        <p:spPr>
          <a:xfrm>
            <a:off x="5758134" y="1363651"/>
            <a:ext cx="1453317"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Real-time Processing</a:t>
            </a:r>
          </a:p>
        </p:txBody>
      </p:sp>
      <p:sp>
        <p:nvSpPr>
          <p:cNvPr id="154" name="TextBox 153"/>
          <p:cNvSpPr txBox="1"/>
          <p:nvPr/>
        </p:nvSpPr>
        <p:spPr>
          <a:xfrm>
            <a:off x="2519690" y="1363652"/>
            <a:ext cx="1417581" cy="270285"/>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Protocol Bridge</a:t>
            </a:r>
          </a:p>
        </p:txBody>
      </p:sp>
      <p:sp>
        <p:nvSpPr>
          <p:cNvPr id="155" name="TextBox 154"/>
          <p:cNvSpPr txBox="1"/>
          <p:nvPr/>
        </p:nvSpPr>
        <p:spPr>
          <a:xfrm>
            <a:off x="896590" y="1372405"/>
            <a:ext cx="1417581"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Client Connectivity</a:t>
            </a:r>
          </a:p>
        </p:txBody>
      </p:sp>
      <p:sp>
        <p:nvSpPr>
          <p:cNvPr id="156" name="TextBox 155"/>
          <p:cNvSpPr txBox="1"/>
          <p:nvPr/>
        </p:nvSpPr>
        <p:spPr>
          <a:xfrm>
            <a:off x="7418945" y="1372405"/>
            <a:ext cx="1417581" cy="622511"/>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Storage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Event Ingestion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Data Analytics</a:t>
            </a:r>
          </a:p>
        </p:txBody>
      </p:sp>
      <p:sp>
        <p:nvSpPr>
          <p:cNvPr id="157" name="TextBox 156"/>
          <p:cNvSpPr txBox="1"/>
          <p:nvPr/>
        </p:nvSpPr>
        <p:spPr>
          <a:xfrm>
            <a:off x="9062673" y="1365015"/>
            <a:ext cx="1470348" cy="622511"/>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Predictive Analytics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Dashboards</a:t>
            </a:r>
          </a:p>
        </p:txBody>
      </p:sp>
      <p:sp>
        <p:nvSpPr>
          <p:cNvPr id="158" name="TextBox 157"/>
          <p:cNvSpPr txBox="1"/>
          <p:nvPr/>
        </p:nvSpPr>
        <p:spPr>
          <a:xfrm>
            <a:off x="10776251" y="1369048"/>
            <a:ext cx="1417581"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Process Automation</a:t>
            </a:r>
          </a:p>
        </p:txBody>
      </p:sp>
      <p:sp>
        <p:nvSpPr>
          <p:cNvPr id="159" name="TextBox 158"/>
          <p:cNvSpPr txBox="1"/>
          <p:nvPr/>
        </p:nvSpPr>
        <p:spPr>
          <a:xfrm>
            <a:off x="2562833" y="2869648"/>
            <a:ext cx="2489305" cy="4062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AMQP/AMQP over </a:t>
            </a:r>
            <a:r>
              <a:rPr kumimoji="0" lang="en-US" sz="1020" b="0" i="0" u="none" strike="noStrike" kern="0" cap="none" spc="0" normalizeH="0" baseline="0" noProof="0" dirty="0" err="1">
                <a:ln>
                  <a:noFill/>
                </a:ln>
                <a:solidFill>
                  <a:sysClr val="windowText" lastClr="000000"/>
                </a:solidFill>
                <a:effectLst/>
                <a:uLnTx/>
                <a:uFillTx/>
              </a:rPr>
              <a:t>WebSocket</a:t>
            </a:r>
            <a:endParaRPr kumimoji="0" lang="en-US" sz="102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 HTTPS, MQTT</a:t>
            </a:r>
          </a:p>
        </p:txBody>
      </p:sp>
      <p:sp>
        <p:nvSpPr>
          <p:cNvPr id="52" name="TextBox 100"/>
          <p:cNvSpPr txBox="1"/>
          <p:nvPr/>
        </p:nvSpPr>
        <p:spPr>
          <a:xfrm>
            <a:off x="998629" y="5488241"/>
            <a:ext cx="1125716" cy="1708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a:t>
            </a:r>
            <a:r>
              <a:rPr kumimoji="0" lang="en-US" sz="1050" b="1" i="0" u="none" strike="noStrike" kern="0" cap="none" spc="0" normalizeH="0" baseline="0" noProof="0" dirty="0">
                <a:ln>
                  <a:noFill/>
                </a:ln>
                <a:solidFill>
                  <a:srgbClr val="7030A0"/>
                </a:solidFill>
                <a:effectLst/>
                <a:uLnTx/>
                <a:uFillTx/>
              </a:rPr>
              <a:t>SDK</a:t>
            </a:r>
            <a:r>
              <a:rPr kumimoji="0" lang="en-US" sz="1050" b="0" i="0" u="none" strike="noStrike" kern="0" cap="none" spc="0" normalizeH="0" baseline="0" noProof="0" dirty="0">
                <a:ln>
                  <a:noFill/>
                </a:ln>
                <a:solidFill>
                  <a:sysClr val="windowText" lastClr="000000"/>
                </a:solidFill>
                <a:effectLst/>
                <a:uLnTx/>
                <a:uFillTx/>
              </a:rPr>
              <a:t> – .NET C#,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JS, C, JAVA, Python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a:t>
            </a:r>
            <a:r>
              <a:rPr kumimoji="0" lang="en-US" sz="1050" b="1" i="0" u="none" strike="noStrike" kern="0" cap="none" spc="0" normalizeH="0" baseline="0" noProof="0" dirty="0">
                <a:ln>
                  <a:noFill/>
                </a:ln>
                <a:solidFill>
                  <a:srgbClr val="7030A0"/>
                </a:solidFill>
                <a:effectLst/>
                <a:uLnTx/>
                <a:uFillTx/>
              </a:rPr>
              <a:t>OS</a:t>
            </a:r>
            <a:r>
              <a:rPr kumimoji="0" lang="en-US" sz="1050" b="0" i="0" u="none" strike="noStrike" kern="0" cap="none" spc="0" normalizeH="0" baseline="0" noProof="0" dirty="0">
                <a:ln>
                  <a:noFill/>
                </a:ln>
                <a:solidFill>
                  <a:sysClr val="windowText" lastClr="000000"/>
                </a:solidFill>
                <a:effectLst/>
                <a:uLnTx/>
                <a:uFillTx/>
              </a:rPr>
              <a:t> - Win, Android, iOS, Linux,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RTOS, MBED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endParaRPr>
          </a:p>
        </p:txBody>
      </p:sp>
      <p:sp>
        <p:nvSpPr>
          <p:cNvPr id="53" name="TextBox 158"/>
          <p:cNvSpPr txBox="1"/>
          <p:nvPr/>
        </p:nvSpPr>
        <p:spPr>
          <a:xfrm>
            <a:off x="2546129" y="5314837"/>
            <a:ext cx="2489305" cy="4062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AMQP/AMQP over </a:t>
            </a:r>
            <a:r>
              <a:rPr kumimoji="0" lang="en-US" sz="1020" b="0" i="0" u="none" strike="noStrike" kern="0" cap="none" spc="0" normalizeH="0" baseline="0" noProof="0" dirty="0" err="1">
                <a:ln>
                  <a:noFill/>
                </a:ln>
                <a:solidFill>
                  <a:sysClr val="windowText" lastClr="000000"/>
                </a:solidFill>
                <a:effectLst/>
                <a:uLnTx/>
                <a:uFillTx/>
              </a:rPr>
              <a:t>WebSocket</a:t>
            </a:r>
            <a:endParaRPr kumimoji="0" lang="en-US" sz="102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 HTTPS, MQTT</a:t>
            </a:r>
          </a:p>
        </p:txBody>
      </p:sp>
      <p:sp>
        <p:nvSpPr>
          <p:cNvPr id="54" name="TextBox 131"/>
          <p:cNvSpPr txBox="1"/>
          <p:nvPr/>
        </p:nvSpPr>
        <p:spPr>
          <a:xfrm>
            <a:off x="930376" y="922175"/>
            <a:ext cx="3053906" cy="312073"/>
          </a:xfrm>
          <a:prstGeom prst="rect">
            <a:avLst/>
          </a:prstGeom>
          <a:solidFill>
            <a:schemeClr val="tx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1"/>
                </a:solidFill>
                <a:effectLst/>
                <a:uLnTx/>
                <a:uFillTx/>
              </a:rPr>
              <a:t>On-</a:t>
            </a:r>
            <a:r>
              <a:rPr kumimoji="0" lang="en-US" sz="1428" b="1" i="0" u="none" strike="noStrike" kern="0" cap="none" spc="0" normalizeH="0" baseline="0" noProof="0" dirty="0" err="1">
                <a:ln>
                  <a:noFill/>
                </a:ln>
                <a:solidFill>
                  <a:schemeClr val="bg1"/>
                </a:solidFill>
                <a:effectLst/>
                <a:uLnTx/>
                <a:uFillTx/>
              </a:rPr>
              <a:t>Prem</a:t>
            </a:r>
            <a:endParaRPr kumimoji="0" lang="en-US" sz="1428" b="1"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0708535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a:t>Microsoft Azure IoT services</a:t>
            </a:r>
            <a:br>
              <a:rPr lang="en-US" dirty="0"/>
            </a:br>
            <a:endParaRPr lang="en-US" sz="3600" dirty="0"/>
          </a:p>
        </p:txBody>
      </p:sp>
      <p:graphicFrame>
        <p:nvGraphicFramePr>
          <p:cNvPr id="32" name="Table 31"/>
          <p:cNvGraphicFramePr>
            <a:graphicFrameLocks noGrp="1"/>
          </p:cNvGraphicFramePr>
          <p:nvPr>
            <p:extLst>
              <p:ext uri="{D42A27DB-BD31-4B8C-83A1-F6EECF244321}">
                <p14:modId xmlns:p14="http://schemas.microsoft.com/office/powerpoint/2010/main" val="1179448025"/>
              </p:ext>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61659" marR="43083" marT="43083" marB="43083"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dirty="0">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431639" y="5118829"/>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83028" y="44172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66006" y="4233893"/>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24280" y="3305577"/>
            <a:ext cx="582623" cy="551224"/>
          </a:xfrm>
          <a:prstGeom prst="rect">
            <a:avLst/>
          </a:prstGeom>
        </p:spPr>
      </p:pic>
    </p:spTree>
    <p:extLst>
      <p:ext uri="{BB962C8B-B14F-4D97-AF65-F5344CB8AC3E}">
        <p14:creationId xmlns:p14="http://schemas.microsoft.com/office/powerpoint/2010/main" val="4160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1+#ppt_w/2"/>
                                          </p:val>
                                        </p:tav>
                                        <p:tav tm="100000">
                                          <p:val>
                                            <p:strVal val="#ppt_x"/>
                                          </p:val>
                                        </p:tav>
                                      </p:tavLst>
                                    </p:anim>
                                    <p:anim calcmode="lin" valueType="num">
                                      <p:cBhvr additive="base">
                                        <p:cTn id="88" dur="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Hands-on</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4642324" y="3289145"/>
            <a:ext cx="1813447" cy="868039"/>
            <a:chOff x="5406778" y="2713429"/>
            <a:chExt cx="1778051" cy="851096"/>
          </a:xfrm>
        </p:grpSpPr>
        <p:sp>
          <p:nvSpPr>
            <p:cNvPr id="15" name="文字方塊 14"/>
            <p:cNvSpPr txBox="1"/>
            <p:nvPr/>
          </p:nvSpPr>
          <p:spPr>
            <a:xfrm>
              <a:off x="5406778" y="3189679"/>
              <a:ext cx="1778051" cy="374846"/>
            </a:xfrm>
            <a:prstGeom prst="rect">
              <a:avLst/>
            </a:prstGeom>
            <a:noFill/>
          </p:spPr>
          <p:txBody>
            <a:bodyPr wrap="none" rtlCol="0">
              <a:spAutoFit/>
            </a:bodyPr>
            <a:lstStyle/>
            <a:p>
              <a:pPr defTabSz="932597"/>
              <a:r>
                <a:rPr lang="en-US" altLang="zh-TW" sz="1836" kern="0" dirty="0">
                  <a:solidFill>
                    <a:sysClr val="windowText" lastClr="000000"/>
                  </a:solidFill>
                </a:rPr>
                <a:t>Stream Analytics</a:t>
              </a:r>
              <a:endParaRPr lang="zh-TW" altLang="en-US" sz="1836" kern="0" dirty="0">
                <a:solidFill>
                  <a:sysClr val="windowText" lastClr="000000"/>
                </a:solidFill>
              </a:endParaRPr>
            </a:p>
          </p:txBody>
        </p:sp>
        <p:pic>
          <p:nvPicPr>
            <p:cNvPr id="16" name="圖片 15"/>
            <p:cNvPicPr>
              <a:picLocks noChangeAspect="1"/>
            </p:cNvPicPr>
            <p:nvPr/>
          </p:nvPicPr>
          <p:blipFill>
            <a:blip r:embed="rId2"/>
            <a:stretch>
              <a:fillRect/>
            </a:stretch>
          </p:blipFill>
          <p:spPr>
            <a:xfrm>
              <a:off x="6043123" y="2713429"/>
              <a:ext cx="476250" cy="476250"/>
            </a:xfrm>
            <a:prstGeom prst="rect">
              <a:avLst/>
            </a:prstGeom>
          </p:spPr>
        </p:pic>
      </p:grpSp>
      <p:grpSp>
        <p:nvGrpSpPr>
          <p:cNvPr id="17" name="群組 16"/>
          <p:cNvGrpSpPr/>
          <p:nvPr/>
        </p:nvGrpSpPr>
        <p:grpSpPr>
          <a:xfrm>
            <a:off x="2453391" y="3277813"/>
            <a:ext cx="948578" cy="842373"/>
            <a:chOff x="3264586" y="2843907"/>
            <a:chExt cx="930063" cy="825931"/>
          </a:xfrm>
        </p:grpSpPr>
        <p:sp>
          <p:nvSpPr>
            <p:cNvPr id="18" name="文字方塊 17"/>
            <p:cNvSpPr txBox="1"/>
            <p:nvPr/>
          </p:nvSpPr>
          <p:spPr>
            <a:xfrm>
              <a:off x="3264586" y="3294992"/>
              <a:ext cx="930063" cy="374846"/>
            </a:xfrm>
            <a:prstGeom prst="rect">
              <a:avLst/>
            </a:prstGeom>
            <a:noFill/>
          </p:spPr>
          <p:txBody>
            <a:bodyPr wrap="none" rtlCol="0">
              <a:spAutoFit/>
            </a:bodyPr>
            <a:lstStyle/>
            <a:p>
              <a:pPr defTabSz="932597"/>
              <a:r>
                <a:rPr lang="en-US" altLang="zh-TW" sz="1836" kern="0" dirty="0" err="1">
                  <a:solidFill>
                    <a:sysClr val="windowText" lastClr="000000"/>
                  </a:solidFill>
                </a:rPr>
                <a:t>IoT</a:t>
              </a:r>
              <a:r>
                <a:rPr lang="en-US" altLang="zh-TW" sz="1836" kern="0" dirty="0">
                  <a:solidFill>
                    <a:sysClr val="windowText" lastClr="000000"/>
                  </a:solidFill>
                </a:rPr>
                <a:t> Hub</a:t>
              </a:r>
              <a:endParaRPr lang="zh-TW" altLang="en-US" sz="1836" kern="0" dirty="0">
                <a:solidFill>
                  <a:sysClr val="windowText" lastClr="000000"/>
                </a:solidFill>
              </a:endParaRPr>
            </a:p>
          </p:txBody>
        </p:sp>
        <p:pic>
          <p:nvPicPr>
            <p:cNvPr id="19" name="圖片 18"/>
            <p:cNvPicPr>
              <a:picLocks noChangeAspect="1"/>
            </p:cNvPicPr>
            <p:nvPr/>
          </p:nvPicPr>
          <p:blipFill>
            <a:blip r:embed="rId3"/>
            <a:stretch>
              <a:fillRect/>
            </a:stretch>
          </p:blipFill>
          <p:spPr>
            <a:xfrm>
              <a:off x="3513236" y="2843907"/>
              <a:ext cx="476250" cy="476250"/>
            </a:xfrm>
            <a:prstGeom prst="rect">
              <a:avLst/>
            </a:prstGeom>
          </p:spPr>
        </p:pic>
      </p:grpSp>
      <p:cxnSp>
        <p:nvCxnSpPr>
          <p:cNvPr id="23" name="直線單箭頭接點 22"/>
          <p:cNvCxnSpPr>
            <a:stCxn id="19" idx="3"/>
            <a:endCxn id="16" idx="1"/>
          </p:cNvCxnSpPr>
          <p:nvPr/>
        </p:nvCxnSpPr>
        <p:spPr>
          <a:xfrm>
            <a:off x="3192722" y="3520679"/>
            <a:ext cx="2098615" cy="1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a:stCxn id="4" idx="3"/>
            <a:endCxn id="19" idx="1"/>
          </p:cNvCxnSpPr>
          <p:nvPr/>
        </p:nvCxnSpPr>
        <p:spPr>
          <a:xfrm flipV="1">
            <a:off x="1482911" y="3520679"/>
            <a:ext cx="1224080" cy="17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16" idx="3"/>
            <a:endCxn id="36" idx="1"/>
          </p:cNvCxnSpPr>
          <p:nvPr/>
        </p:nvCxnSpPr>
        <p:spPr>
          <a:xfrm>
            <a:off x="5777068" y="3532011"/>
            <a:ext cx="3141011" cy="179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477877" y="1168807"/>
            <a:ext cx="2345870" cy="1364153"/>
            <a:chOff x="6266497" y="135175"/>
            <a:chExt cx="2300081" cy="1337526"/>
          </a:xfrm>
        </p:grpSpPr>
        <p:pic>
          <p:nvPicPr>
            <p:cNvPr id="39" name="Picture 2" descr="https://azure.microsoft.com/svghandler/sql-database/?width=600&amp;height=3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6497" y="135175"/>
              <a:ext cx="1731287" cy="908926"/>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p:cNvSpPr txBox="1"/>
            <p:nvPr/>
          </p:nvSpPr>
          <p:spPr>
            <a:xfrm>
              <a:off x="6612676" y="815342"/>
              <a:ext cx="1953902" cy="657359"/>
            </a:xfrm>
            <a:prstGeom prst="rect">
              <a:avLst/>
            </a:prstGeom>
            <a:noFill/>
          </p:spPr>
          <p:txBody>
            <a:bodyPr wrap="square" rtlCol="0">
              <a:spAutoFit/>
            </a:bodyPr>
            <a:lstStyle/>
            <a:p>
              <a:pPr defTabSz="932597"/>
              <a:r>
                <a:rPr lang="en-US" sz="1836" kern="0" dirty="0">
                  <a:solidFill>
                    <a:sysClr val="windowText" lastClr="000000"/>
                  </a:solidFill>
                </a:rPr>
                <a:t>Azure SQL Database</a:t>
              </a:r>
            </a:p>
          </p:txBody>
        </p:sp>
      </p:grpSp>
      <p:cxnSp>
        <p:nvCxnSpPr>
          <p:cNvPr id="42" name="直線單箭頭接點 41"/>
          <p:cNvCxnSpPr>
            <a:stCxn id="16" idx="3"/>
            <a:endCxn id="39" idx="1"/>
          </p:cNvCxnSpPr>
          <p:nvPr/>
        </p:nvCxnSpPr>
        <p:spPr>
          <a:xfrm flipV="1">
            <a:off x="5777068" y="1632318"/>
            <a:ext cx="2700809" cy="1899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 name="群組 55"/>
          <p:cNvGrpSpPr/>
          <p:nvPr/>
        </p:nvGrpSpPr>
        <p:grpSpPr>
          <a:xfrm>
            <a:off x="8750371" y="4917992"/>
            <a:ext cx="1959795" cy="1031270"/>
            <a:chOff x="8768773" y="3725422"/>
            <a:chExt cx="1959795" cy="1031270"/>
          </a:xfrm>
        </p:grpSpPr>
        <p:pic>
          <p:nvPicPr>
            <p:cNvPr id="36" name="Picture 4" descr="http://11982-presscdn-0-81.pagely.netdna-cdn.com/wp-content/uploads/2015/02/powerbi-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481" y="3725422"/>
              <a:ext cx="812190" cy="812191"/>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p:cNvSpPr txBox="1"/>
            <p:nvPr/>
          </p:nvSpPr>
          <p:spPr>
            <a:xfrm>
              <a:off x="8768773" y="4374384"/>
              <a:ext cx="1959795" cy="382308"/>
            </a:xfrm>
            <a:prstGeom prst="rect">
              <a:avLst/>
            </a:prstGeom>
            <a:noFill/>
          </p:spPr>
          <p:txBody>
            <a:bodyPr wrap="square" rtlCol="0">
              <a:spAutoFit/>
            </a:bodyPr>
            <a:lstStyle/>
            <a:p>
              <a:pPr defTabSz="932597"/>
              <a:r>
                <a:rPr lang="en-US" sz="1836" kern="0" dirty="0">
                  <a:solidFill>
                    <a:sysClr val="windowText" lastClr="000000"/>
                  </a:solidFill>
                </a:rPr>
                <a:t>Power BI</a:t>
              </a:r>
            </a:p>
          </p:txBody>
        </p:sp>
      </p:grpSp>
      <p:grpSp>
        <p:nvGrpSpPr>
          <p:cNvPr id="50" name="群組 49"/>
          <p:cNvGrpSpPr/>
          <p:nvPr/>
        </p:nvGrpSpPr>
        <p:grpSpPr>
          <a:xfrm>
            <a:off x="500009" y="2952283"/>
            <a:ext cx="982902" cy="911338"/>
            <a:chOff x="523925" y="2963615"/>
            <a:chExt cx="982902" cy="911338"/>
          </a:xfrm>
        </p:grpSpPr>
        <p:pic>
          <p:nvPicPr>
            <p:cNvPr id="4" name="Picture 10" descr="Security Reade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768" y="3223893"/>
              <a:ext cx="651059" cy="65106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群組 44"/>
            <p:cNvGrpSpPr/>
            <p:nvPr/>
          </p:nvGrpSpPr>
          <p:grpSpPr>
            <a:xfrm>
              <a:off x="523925" y="2963615"/>
              <a:ext cx="825335" cy="803008"/>
              <a:chOff x="523925" y="2963615"/>
              <a:chExt cx="825335" cy="803008"/>
            </a:xfrm>
          </p:grpSpPr>
          <p:pic>
            <p:nvPicPr>
              <p:cNvPr id="59" name="Picture 10" descr="Security Reade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201" y="3115563"/>
                <a:ext cx="651059" cy="65106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Security Reade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925" y="2963615"/>
                <a:ext cx="651059" cy="6510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1" name="群組 60"/>
          <p:cNvGrpSpPr/>
          <p:nvPr/>
        </p:nvGrpSpPr>
        <p:grpSpPr>
          <a:xfrm>
            <a:off x="8675758" y="2853867"/>
            <a:ext cx="1369990" cy="847892"/>
            <a:chOff x="5588405" y="3260550"/>
            <a:chExt cx="1369990" cy="847892"/>
          </a:xfrm>
        </p:grpSpPr>
        <p:sp>
          <p:nvSpPr>
            <p:cNvPr id="62" name="文字方塊 61"/>
            <p:cNvSpPr txBox="1"/>
            <p:nvPr/>
          </p:nvSpPr>
          <p:spPr>
            <a:xfrm>
              <a:off x="5588405" y="3739110"/>
              <a:ext cx="1369990" cy="369332"/>
            </a:xfrm>
            <a:prstGeom prst="rect">
              <a:avLst/>
            </a:prstGeom>
            <a:noFill/>
          </p:spPr>
          <p:txBody>
            <a:bodyPr wrap="none" rtlCol="0">
              <a:spAutoFit/>
            </a:bodyPr>
            <a:lstStyle/>
            <a:p>
              <a:r>
                <a:rPr lang="en-US" altLang="zh-TW" dirty="0"/>
                <a:t>Storage Blob</a:t>
              </a:r>
              <a:endParaRPr lang="zh-TW" altLang="en-US" dirty="0"/>
            </a:p>
          </p:txBody>
        </p:sp>
        <p:pic>
          <p:nvPicPr>
            <p:cNvPr id="63" name="圖片 62"/>
            <p:cNvPicPr>
              <a:picLocks noChangeAspect="1"/>
            </p:cNvPicPr>
            <p:nvPr/>
          </p:nvPicPr>
          <p:blipFill>
            <a:blip r:embed="rId7"/>
            <a:stretch>
              <a:fillRect/>
            </a:stretch>
          </p:blipFill>
          <p:spPr>
            <a:xfrm>
              <a:off x="6084818" y="3260550"/>
              <a:ext cx="476250" cy="476250"/>
            </a:xfrm>
            <a:prstGeom prst="rect">
              <a:avLst/>
            </a:prstGeom>
          </p:spPr>
        </p:pic>
      </p:grpSp>
      <p:cxnSp>
        <p:nvCxnSpPr>
          <p:cNvPr id="64" name="直線單箭頭接點 63"/>
          <p:cNvCxnSpPr>
            <a:cxnSpLocks/>
            <a:stCxn id="16" idx="3"/>
            <a:endCxn id="62" idx="1"/>
          </p:cNvCxnSpPr>
          <p:nvPr/>
        </p:nvCxnSpPr>
        <p:spPr>
          <a:xfrm flipV="1">
            <a:off x="5777068" y="3517093"/>
            <a:ext cx="2898690" cy="14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標題 1"/>
          <p:cNvSpPr txBox="1">
            <a:spLocks/>
          </p:cNvSpPr>
          <p:nvPr/>
        </p:nvSpPr>
        <p:spPr>
          <a:xfrm>
            <a:off x="0" y="478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Hands-on</a:t>
            </a:r>
            <a:endParaRPr lang="zh-TW" altLang="en-US" dirty="0"/>
          </a:p>
        </p:txBody>
      </p:sp>
    </p:spTree>
    <p:extLst>
      <p:ext uri="{BB962C8B-B14F-4D97-AF65-F5344CB8AC3E}">
        <p14:creationId xmlns:p14="http://schemas.microsoft.com/office/powerpoint/2010/main" val="99385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855768" y="372393"/>
            <a:ext cx="10724938" cy="13519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488" dirty="0"/>
              <a:t>Workshop</a:t>
            </a:r>
            <a:endParaRPr lang="zh-TW" altLang="en-US" sz="4488" dirty="0"/>
          </a:p>
        </p:txBody>
      </p:sp>
      <p:cxnSp>
        <p:nvCxnSpPr>
          <p:cNvPr id="3" name="直線單箭頭接點 2"/>
          <p:cNvCxnSpPr>
            <a:stCxn id="13" idx="3"/>
            <a:endCxn id="19" idx="1"/>
          </p:cNvCxnSpPr>
          <p:nvPr/>
        </p:nvCxnSpPr>
        <p:spPr>
          <a:xfrm>
            <a:off x="2862580" y="3549423"/>
            <a:ext cx="918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10" descr="Security Reade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5768" y="3223893"/>
            <a:ext cx="651059" cy="6510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p:cNvGrpSpPr/>
          <p:nvPr/>
        </p:nvGrpSpPr>
        <p:grpSpPr>
          <a:xfrm>
            <a:off x="4793139" y="5656446"/>
            <a:ext cx="2524177" cy="1044492"/>
            <a:chOff x="5588405" y="5370672"/>
            <a:chExt cx="2474908" cy="1024105"/>
          </a:xfrm>
        </p:grpSpPr>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9803" y="5370672"/>
              <a:ext cx="660298" cy="650117"/>
            </a:xfrm>
            <a:prstGeom prst="rect">
              <a:avLst/>
            </a:prstGeom>
          </p:spPr>
        </p:pic>
        <p:sp>
          <p:nvSpPr>
            <p:cNvPr id="8" name="文字方塊 7"/>
            <p:cNvSpPr txBox="1"/>
            <p:nvPr/>
          </p:nvSpPr>
          <p:spPr>
            <a:xfrm>
              <a:off x="5588405" y="6019931"/>
              <a:ext cx="2474908" cy="374846"/>
            </a:xfrm>
            <a:prstGeom prst="rect">
              <a:avLst/>
            </a:prstGeom>
            <a:noFill/>
          </p:spPr>
          <p:txBody>
            <a:bodyPr wrap="none" rtlCol="0">
              <a:spAutoFit/>
            </a:bodyPr>
            <a:lstStyle/>
            <a:p>
              <a:r>
                <a:rPr lang="en-US" altLang="zh-TW" sz="1836" dirty="0"/>
                <a:t>Windows/Android/(iOS)</a:t>
              </a:r>
              <a:endParaRPr lang="zh-TW" altLang="en-US" sz="1836" dirty="0"/>
            </a:p>
          </p:txBody>
        </p:sp>
      </p:grpSp>
      <p:cxnSp>
        <p:nvCxnSpPr>
          <p:cNvPr id="9" name="直線單箭頭接點 8"/>
          <p:cNvCxnSpPr>
            <a:stCxn id="29" idx="2"/>
            <a:endCxn id="12" idx="0"/>
          </p:cNvCxnSpPr>
          <p:nvPr/>
        </p:nvCxnSpPr>
        <p:spPr>
          <a:xfrm>
            <a:off x="9428170" y="3913476"/>
            <a:ext cx="24898" cy="1778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8582331" y="5691960"/>
            <a:ext cx="1789643" cy="866229"/>
            <a:chOff x="5486210" y="3989494"/>
            <a:chExt cx="1754711" cy="849321"/>
          </a:xfrm>
        </p:grpSpPr>
        <p:sp>
          <p:nvSpPr>
            <p:cNvPr id="11" name="文字方塊 10"/>
            <p:cNvSpPr txBox="1"/>
            <p:nvPr/>
          </p:nvSpPr>
          <p:spPr>
            <a:xfrm>
              <a:off x="5486210" y="4463969"/>
              <a:ext cx="1754711" cy="374846"/>
            </a:xfrm>
            <a:prstGeom prst="rect">
              <a:avLst/>
            </a:prstGeom>
            <a:noFill/>
          </p:spPr>
          <p:txBody>
            <a:bodyPr wrap="none" rtlCol="0">
              <a:spAutoFit/>
            </a:bodyPr>
            <a:lstStyle/>
            <a:p>
              <a:r>
                <a:rPr lang="en-US" altLang="zh-TW" sz="1836" dirty="0"/>
                <a:t>Notification Hub</a:t>
              </a:r>
              <a:endParaRPr lang="zh-TW" altLang="en-US" sz="1836" dirty="0"/>
            </a:p>
          </p:txBody>
        </p:sp>
        <p:pic>
          <p:nvPicPr>
            <p:cNvPr id="12" name="圖片 11"/>
            <p:cNvPicPr>
              <a:picLocks noChangeAspect="1"/>
            </p:cNvPicPr>
            <p:nvPr/>
          </p:nvPicPr>
          <p:blipFill>
            <a:blip r:embed="rId4"/>
            <a:stretch>
              <a:fillRect/>
            </a:stretch>
          </p:blipFill>
          <p:spPr>
            <a:xfrm>
              <a:off x="6101827" y="3989494"/>
              <a:ext cx="476250" cy="476250"/>
            </a:xfrm>
            <a:prstGeom prst="rect">
              <a:avLst/>
            </a:prstGeom>
          </p:spPr>
        </p:pic>
      </p:grpSp>
      <p:pic>
        <p:nvPicPr>
          <p:cNvPr id="13" name="圖片 12"/>
          <p:cNvPicPr>
            <a:picLocks noChangeAspect="1"/>
          </p:cNvPicPr>
          <p:nvPr/>
        </p:nvPicPr>
        <p:blipFill>
          <a:blip r:embed="rId5"/>
          <a:stretch>
            <a:fillRect/>
          </a:stretch>
        </p:blipFill>
        <p:spPr>
          <a:xfrm>
            <a:off x="2376849" y="3306558"/>
            <a:ext cx="485731" cy="485731"/>
          </a:xfrm>
          <a:prstGeom prst="rect">
            <a:avLst/>
          </a:prstGeom>
        </p:spPr>
      </p:pic>
      <p:grpSp>
        <p:nvGrpSpPr>
          <p:cNvPr id="14" name="群組 13"/>
          <p:cNvGrpSpPr/>
          <p:nvPr/>
        </p:nvGrpSpPr>
        <p:grpSpPr>
          <a:xfrm>
            <a:off x="4770658" y="2290095"/>
            <a:ext cx="1811485" cy="868039"/>
            <a:chOff x="5406778" y="2713429"/>
            <a:chExt cx="1776127" cy="851096"/>
          </a:xfrm>
        </p:grpSpPr>
        <p:sp>
          <p:nvSpPr>
            <p:cNvPr id="15" name="文字方塊 14"/>
            <p:cNvSpPr txBox="1"/>
            <p:nvPr/>
          </p:nvSpPr>
          <p:spPr>
            <a:xfrm>
              <a:off x="5406778" y="3189679"/>
              <a:ext cx="1776127" cy="374846"/>
            </a:xfrm>
            <a:prstGeom prst="rect">
              <a:avLst/>
            </a:prstGeom>
            <a:noFill/>
          </p:spPr>
          <p:txBody>
            <a:bodyPr wrap="none" rtlCol="0">
              <a:spAutoFit/>
            </a:bodyPr>
            <a:lstStyle/>
            <a:p>
              <a:r>
                <a:rPr lang="en-US" altLang="zh-TW" sz="1836" dirty="0"/>
                <a:t>Stream Analytics</a:t>
              </a:r>
              <a:endParaRPr lang="zh-TW" altLang="en-US" sz="1836" dirty="0"/>
            </a:p>
          </p:txBody>
        </p:sp>
        <p:pic>
          <p:nvPicPr>
            <p:cNvPr id="16" name="圖片 15"/>
            <p:cNvPicPr>
              <a:picLocks noChangeAspect="1"/>
            </p:cNvPicPr>
            <p:nvPr/>
          </p:nvPicPr>
          <p:blipFill>
            <a:blip r:embed="rId6"/>
            <a:stretch>
              <a:fillRect/>
            </a:stretch>
          </p:blipFill>
          <p:spPr>
            <a:xfrm>
              <a:off x="6043123" y="2713429"/>
              <a:ext cx="476250" cy="476250"/>
            </a:xfrm>
            <a:prstGeom prst="rect">
              <a:avLst/>
            </a:prstGeom>
          </p:spPr>
        </p:pic>
      </p:grpSp>
      <p:grpSp>
        <p:nvGrpSpPr>
          <p:cNvPr id="17" name="群組 16"/>
          <p:cNvGrpSpPr/>
          <p:nvPr/>
        </p:nvGrpSpPr>
        <p:grpSpPr>
          <a:xfrm>
            <a:off x="3527497" y="3306558"/>
            <a:ext cx="948578" cy="842373"/>
            <a:chOff x="3264586" y="2843907"/>
            <a:chExt cx="930063" cy="825931"/>
          </a:xfrm>
        </p:grpSpPr>
        <p:sp>
          <p:nvSpPr>
            <p:cNvPr id="18" name="文字方塊 17"/>
            <p:cNvSpPr txBox="1"/>
            <p:nvPr/>
          </p:nvSpPr>
          <p:spPr>
            <a:xfrm>
              <a:off x="3264586" y="3294992"/>
              <a:ext cx="930063" cy="374846"/>
            </a:xfrm>
            <a:prstGeom prst="rect">
              <a:avLst/>
            </a:prstGeom>
            <a:noFill/>
          </p:spPr>
          <p:txBody>
            <a:bodyPr wrap="none" rtlCol="0">
              <a:spAutoFit/>
            </a:bodyPr>
            <a:lstStyle/>
            <a:p>
              <a:r>
                <a:rPr lang="en-US" altLang="zh-TW" sz="1836" dirty="0" err="1"/>
                <a:t>IoT</a:t>
              </a:r>
              <a:r>
                <a:rPr lang="en-US" altLang="zh-TW" sz="1836" dirty="0"/>
                <a:t> Hub</a:t>
              </a:r>
              <a:endParaRPr lang="zh-TW" altLang="en-US" sz="1836" dirty="0"/>
            </a:p>
          </p:txBody>
        </p:sp>
        <p:pic>
          <p:nvPicPr>
            <p:cNvPr id="19" name="圖片 18"/>
            <p:cNvPicPr>
              <a:picLocks noChangeAspect="1"/>
            </p:cNvPicPr>
            <p:nvPr/>
          </p:nvPicPr>
          <p:blipFill>
            <a:blip r:embed="rId7"/>
            <a:stretch>
              <a:fillRect/>
            </a:stretch>
          </p:blipFill>
          <p:spPr>
            <a:xfrm>
              <a:off x="3513236" y="2843907"/>
              <a:ext cx="476250" cy="476250"/>
            </a:xfrm>
            <a:prstGeom prst="rect">
              <a:avLst/>
            </a:prstGeom>
          </p:spPr>
        </p:pic>
      </p:grpSp>
      <p:grpSp>
        <p:nvGrpSpPr>
          <p:cNvPr id="20" name="群組 19"/>
          <p:cNvGrpSpPr/>
          <p:nvPr/>
        </p:nvGrpSpPr>
        <p:grpSpPr>
          <a:xfrm>
            <a:off x="6768710" y="3289145"/>
            <a:ext cx="1997147" cy="870395"/>
            <a:chOff x="5588405" y="3260550"/>
            <a:chExt cx="1958165" cy="853406"/>
          </a:xfrm>
        </p:grpSpPr>
        <p:sp>
          <p:nvSpPr>
            <p:cNvPr id="21" name="文字方塊 20"/>
            <p:cNvSpPr txBox="1"/>
            <p:nvPr/>
          </p:nvSpPr>
          <p:spPr>
            <a:xfrm>
              <a:off x="5588405" y="3739110"/>
              <a:ext cx="1958165" cy="374846"/>
            </a:xfrm>
            <a:prstGeom prst="rect">
              <a:avLst/>
            </a:prstGeom>
            <a:noFill/>
          </p:spPr>
          <p:txBody>
            <a:bodyPr wrap="none" rtlCol="0">
              <a:spAutoFit/>
            </a:bodyPr>
            <a:lstStyle/>
            <a:p>
              <a:r>
                <a:rPr lang="en-US" altLang="zh-TW" sz="1836" dirty="0"/>
                <a:t>Service Bus</a:t>
              </a:r>
              <a:r>
                <a:rPr lang="zh-TW" altLang="en-US" sz="1836" dirty="0"/>
                <a:t> </a:t>
              </a:r>
              <a:r>
                <a:rPr lang="en-US" altLang="zh-TW" sz="1836" dirty="0"/>
                <a:t>Queue</a:t>
              </a:r>
              <a:endParaRPr lang="zh-TW" altLang="en-US" sz="1836" dirty="0"/>
            </a:p>
          </p:txBody>
        </p:sp>
        <p:pic>
          <p:nvPicPr>
            <p:cNvPr id="22" name="圖片 21"/>
            <p:cNvPicPr>
              <a:picLocks noChangeAspect="1"/>
            </p:cNvPicPr>
            <p:nvPr/>
          </p:nvPicPr>
          <p:blipFill>
            <a:blip r:embed="rId8"/>
            <a:stretch>
              <a:fillRect/>
            </a:stretch>
          </p:blipFill>
          <p:spPr>
            <a:xfrm>
              <a:off x="6084818" y="3260550"/>
              <a:ext cx="476250" cy="476250"/>
            </a:xfrm>
            <a:prstGeom prst="rect">
              <a:avLst/>
            </a:prstGeom>
          </p:spPr>
        </p:pic>
      </p:grpSp>
      <p:cxnSp>
        <p:nvCxnSpPr>
          <p:cNvPr id="23" name="直線單箭頭接點 22"/>
          <p:cNvCxnSpPr>
            <a:stCxn id="19" idx="3"/>
            <a:endCxn id="16" idx="1"/>
          </p:cNvCxnSpPr>
          <p:nvPr/>
        </p:nvCxnSpPr>
        <p:spPr>
          <a:xfrm flipV="1">
            <a:off x="4266828" y="2532961"/>
            <a:ext cx="1152843" cy="1016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16" idx="3"/>
            <a:endCxn id="22" idx="1"/>
          </p:cNvCxnSpPr>
          <p:nvPr/>
        </p:nvCxnSpPr>
        <p:spPr>
          <a:xfrm>
            <a:off x="5905402" y="2532960"/>
            <a:ext cx="1369603" cy="99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2" idx="3"/>
            <a:endCxn id="29" idx="1"/>
          </p:cNvCxnSpPr>
          <p:nvPr/>
        </p:nvCxnSpPr>
        <p:spPr>
          <a:xfrm flipV="1">
            <a:off x="7760736" y="3522974"/>
            <a:ext cx="1276931" cy="9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12" idx="1"/>
            <a:endCxn id="7" idx="3"/>
          </p:cNvCxnSpPr>
          <p:nvPr/>
        </p:nvCxnSpPr>
        <p:spPr>
          <a:xfrm flipH="1">
            <a:off x="5896369" y="5934826"/>
            <a:ext cx="3313834" cy="5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4" idx="3"/>
            <a:endCxn id="13" idx="1"/>
          </p:cNvCxnSpPr>
          <p:nvPr/>
        </p:nvCxnSpPr>
        <p:spPr>
          <a:xfrm>
            <a:off x="1506827" y="3549423"/>
            <a:ext cx="8700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群組 27"/>
          <p:cNvGrpSpPr/>
          <p:nvPr/>
        </p:nvGrpSpPr>
        <p:grpSpPr>
          <a:xfrm>
            <a:off x="8996611" y="3132471"/>
            <a:ext cx="1888882" cy="1093385"/>
            <a:chOff x="8021828" y="3115794"/>
            <a:chExt cx="1852013" cy="1072043"/>
          </a:xfrm>
        </p:grpSpPr>
        <p:pic>
          <p:nvPicPr>
            <p:cNvPr id="29" name="Picture 2" descr="https://satonaoki.files.wordpress.com/2014/02/windows-azure-web-site.png?w=6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62083" y="3115794"/>
              <a:ext cx="765761" cy="765761"/>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p:cNvSpPr txBox="1"/>
            <p:nvPr/>
          </p:nvSpPr>
          <p:spPr>
            <a:xfrm>
              <a:off x="8021828" y="3812222"/>
              <a:ext cx="1852013" cy="375615"/>
            </a:xfrm>
            <a:prstGeom prst="rect">
              <a:avLst/>
            </a:prstGeom>
            <a:noFill/>
          </p:spPr>
          <p:txBody>
            <a:bodyPr wrap="square" rtlCol="0">
              <a:spAutoFit/>
            </a:bodyPr>
            <a:lstStyle/>
            <a:p>
              <a:r>
                <a:rPr lang="en-US" sz="1836" dirty="0"/>
                <a:t>Web Job</a:t>
              </a:r>
            </a:p>
          </p:txBody>
        </p:sp>
      </p:grpSp>
      <p:grpSp>
        <p:nvGrpSpPr>
          <p:cNvPr id="31" name="群組 30"/>
          <p:cNvGrpSpPr/>
          <p:nvPr/>
        </p:nvGrpSpPr>
        <p:grpSpPr>
          <a:xfrm>
            <a:off x="5078405" y="3999064"/>
            <a:ext cx="1938145" cy="1548183"/>
            <a:chOff x="8790237" y="2856299"/>
            <a:chExt cx="2503874" cy="2017349"/>
          </a:xfrm>
        </p:grpSpPr>
        <p:pic>
          <p:nvPicPr>
            <p:cNvPr id="32" name="Picture 4" descr="http://www.sparkworks.net/img/icon-event-processo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90237" y="2856299"/>
              <a:ext cx="1216037" cy="1219801"/>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p:cNvSpPr txBox="1"/>
            <p:nvPr/>
          </p:nvSpPr>
          <p:spPr>
            <a:xfrm>
              <a:off x="8790237" y="4000029"/>
              <a:ext cx="2503874" cy="873619"/>
            </a:xfrm>
            <a:prstGeom prst="rect">
              <a:avLst/>
            </a:prstGeom>
            <a:noFill/>
          </p:spPr>
          <p:txBody>
            <a:bodyPr wrap="square" rtlCol="0">
              <a:spAutoFit/>
            </a:bodyPr>
            <a:lstStyle/>
            <a:p>
              <a:r>
                <a:rPr lang="en-US" sz="1836" dirty="0"/>
                <a:t>Event Processor Host</a:t>
              </a:r>
            </a:p>
          </p:txBody>
        </p:sp>
      </p:grpSp>
      <p:cxnSp>
        <p:nvCxnSpPr>
          <p:cNvPr id="34" name="直線單箭頭接點 33"/>
          <p:cNvCxnSpPr>
            <a:stCxn id="19" idx="3"/>
            <a:endCxn id="32" idx="1"/>
          </p:cNvCxnSpPr>
          <p:nvPr/>
        </p:nvCxnSpPr>
        <p:spPr>
          <a:xfrm>
            <a:off x="4266828" y="3549423"/>
            <a:ext cx="811577" cy="91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32" idx="3"/>
            <a:endCxn id="22" idx="1"/>
          </p:cNvCxnSpPr>
          <p:nvPr/>
        </p:nvCxnSpPr>
        <p:spPr>
          <a:xfrm flipV="1">
            <a:off x="6019689" y="3532011"/>
            <a:ext cx="1255316" cy="935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4" descr="http://11982-presscdn-0-81.pagely.netdna-cdn.com/wp-content/uploads/2015/02/powerbi-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6611" y="2109096"/>
            <a:ext cx="812190" cy="81219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直線單箭頭接點 36"/>
          <p:cNvCxnSpPr>
            <a:stCxn id="16" idx="3"/>
            <a:endCxn id="36" idx="1"/>
          </p:cNvCxnSpPr>
          <p:nvPr/>
        </p:nvCxnSpPr>
        <p:spPr>
          <a:xfrm flipV="1">
            <a:off x="5905402" y="2515191"/>
            <a:ext cx="3091209" cy="17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399201" y="492873"/>
            <a:ext cx="2345870" cy="1364153"/>
            <a:chOff x="6266497" y="135175"/>
            <a:chExt cx="2300081" cy="1337526"/>
          </a:xfrm>
        </p:grpSpPr>
        <p:pic>
          <p:nvPicPr>
            <p:cNvPr id="39" name="Picture 2" descr="https://azure.microsoft.com/svghandler/sql-database/?width=600&amp;height=3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66497" y="135175"/>
              <a:ext cx="1731287" cy="908926"/>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p:cNvSpPr txBox="1"/>
            <p:nvPr/>
          </p:nvSpPr>
          <p:spPr>
            <a:xfrm>
              <a:off x="6612676" y="815342"/>
              <a:ext cx="1953902" cy="657359"/>
            </a:xfrm>
            <a:prstGeom prst="rect">
              <a:avLst/>
            </a:prstGeom>
            <a:noFill/>
          </p:spPr>
          <p:txBody>
            <a:bodyPr wrap="square" rtlCol="0">
              <a:spAutoFit/>
            </a:bodyPr>
            <a:lstStyle/>
            <a:p>
              <a:r>
                <a:rPr lang="en-US" sz="1836" dirty="0"/>
                <a:t>Azure SQL Database</a:t>
              </a:r>
            </a:p>
          </p:txBody>
        </p:sp>
      </p:grpSp>
      <p:sp>
        <p:nvSpPr>
          <p:cNvPr id="43" name="文字方塊 42"/>
          <p:cNvSpPr txBox="1"/>
          <p:nvPr/>
        </p:nvSpPr>
        <p:spPr>
          <a:xfrm>
            <a:off x="8925697" y="2769699"/>
            <a:ext cx="1959795" cy="382308"/>
          </a:xfrm>
          <a:prstGeom prst="rect">
            <a:avLst/>
          </a:prstGeom>
          <a:noFill/>
        </p:spPr>
        <p:txBody>
          <a:bodyPr wrap="square" rtlCol="0">
            <a:spAutoFit/>
          </a:bodyPr>
          <a:lstStyle/>
          <a:p>
            <a:r>
              <a:rPr lang="en-US" sz="1836" dirty="0"/>
              <a:t>Power BI</a:t>
            </a:r>
          </a:p>
        </p:txBody>
      </p:sp>
      <p:cxnSp>
        <p:nvCxnSpPr>
          <p:cNvPr id="46" name="肘形接點 45"/>
          <p:cNvCxnSpPr>
            <a:stCxn id="19" idx="0"/>
            <a:endCxn id="13" idx="0"/>
          </p:cNvCxnSpPr>
          <p:nvPr/>
        </p:nvCxnSpPr>
        <p:spPr>
          <a:xfrm rot="16200000" flipV="1">
            <a:off x="3321839" y="2604434"/>
            <a:ext cx="12953" cy="1404248"/>
          </a:xfrm>
          <a:prstGeom prst="bentConnector3">
            <a:avLst>
              <a:gd name="adj1" fmla="val 474544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Picture 10" descr="Security Reade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201" y="3115563"/>
            <a:ext cx="651059" cy="65106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Security Reade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925" y="2963615"/>
            <a:ext cx="651059" cy="65106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直線單箭頭接點 49"/>
          <p:cNvCxnSpPr>
            <a:cxnSpLocks/>
            <a:stCxn id="16" idx="3"/>
            <a:endCxn id="40" idx="1"/>
          </p:cNvCxnSpPr>
          <p:nvPr/>
        </p:nvCxnSpPr>
        <p:spPr>
          <a:xfrm flipV="1">
            <a:off x="5905402" y="1521804"/>
            <a:ext cx="2846870" cy="1011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49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sz="2448" i="1" dirty="0"/>
          </a:p>
        </p:txBody>
      </p:sp>
      <p:sp>
        <p:nvSpPr>
          <p:cNvPr id="2" name="TextBox 1"/>
          <p:cNvSpPr txBox="1"/>
          <p:nvPr/>
        </p:nvSpPr>
        <p:spPr>
          <a:xfrm>
            <a:off x="445740"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Preconfigured solutions</a:t>
            </a:r>
          </a:p>
        </p:txBody>
      </p:sp>
      <p:sp>
        <p:nvSpPr>
          <p:cNvPr id="53" name="TextBox 52"/>
          <p:cNvSpPr txBox="1"/>
          <p:nvPr/>
        </p:nvSpPr>
        <p:spPr>
          <a:xfrm>
            <a:off x="445740"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Heterogeneous agents</a:t>
            </a:r>
          </a:p>
        </p:txBody>
      </p:sp>
      <p:sp>
        <p:nvSpPr>
          <p:cNvPr id="62" name="TextBox 61"/>
          <p:cNvSpPr txBox="1"/>
          <p:nvPr/>
        </p:nvSpPr>
        <p:spPr>
          <a:xfrm>
            <a:off x="445740" y="5356964"/>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Connect and control</a:t>
            </a:r>
          </a:p>
        </p:txBody>
      </p:sp>
      <p:sp>
        <p:nvSpPr>
          <p:cNvPr id="63" name="TextBox 62"/>
          <p:cNvSpPr txBox="1"/>
          <p:nvPr/>
        </p:nvSpPr>
        <p:spPr>
          <a:xfrm>
            <a:off x="432089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Event processing</a:t>
            </a:r>
          </a:p>
        </p:txBody>
      </p:sp>
      <p:sp>
        <p:nvSpPr>
          <p:cNvPr id="64" name="TextBox 63"/>
          <p:cNvSpPr txBox="1"/>
          <p:nvPr/>
        </p:nvSpPr>
        <p:spPr>
          <a:xfrm>
            <a:off x="4320899" y="4079812"/>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Predictive analytics</a:t>
            </a:r>
          </a:p>
        </p:txBody>
      </p:sp>
      <p:sp>
        <p:nvSpPr>
          <p:cNvPr id="65" name="TextBox 64"/>
          <p:cNvSpPr txBox="1"/>
          <p:nvPr/>
        </p:nvSpPr>
        <p:spPr>
          <a:xfrm>
            <a:off x="432089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Data visualization</a:t>
            </a:r>
          </a:p>
        </p:txBody>
      </p:sp>
      <p:sp>
        <p:nvSpPr>
          <p:cNvPr id="66" name="TextBox 65"/>
          <p:cNvSpPr txBox="1"/>
          <p:nvPr/>
        </p:nvSpPr>
        <p:spPr>
          <a:xfrm>
            <a:off x="818961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Workflow integration</a:t>
            </a:r>
          </a:p>
        </p:txBody>
      </p:sp>
      <p:sp>
        <p:nvSpPr>
          <p:cNvPr id="67" name="TextBox 66"/>
          <p:cNvSpPr txBox="1"/>
          <p:nvPr/>
        </p:nvSpPr>
        <p:spPr>
          <a:xfrm>
            <a:off x="8189619"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Push and broadcast notifications</a:t>
            </a:r>
          </a:p>
        </p:txBody>
      </p:sp>
      <p:sp>
        <p:nvSpPr>
          <p:cNvPr id="68" name="TextBox 67"/>
          <p:cNvSpPr txBox="1"/>
          <p:nvPr/>
        </p:nvSpPr>
        <p:spPr>
          <a:xfrm>
            <a:off x="818961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ID and access management</a:t>
            </a:r>
          </a:p>
        </p:txBody>
      </p:sp>
      <p:sp>
        <p:nvSpPr>
          <p:cNvPr id="16" name="Rectangle 15"/>
          <p:cNvSpPr/>
          <p:nvPr/>
        </p:nvSpPr>
        <p:spPr bwMode="auto">
          <a:xfrm>
            <a:off x="4320899" y="1487391"/>
            <a:ext cx="3730413" cy="1044516"/>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r>
              <a:rPr lang="en-US" sz="2448" kern="0" dirty="0">
                <a:solidFill>
                  <a:schemeClr val="tx1"/>
                </a:solidFill>
                <a:latin typeface="Segoe UI Light" panose="020B0502040204020203" pitchFamily="34" charset="0"/>
                <a:cs typeface="Segoe UI Light" panose="020B0502040204020203" pitchFamily="34" charset="0"/>
              </a:rPr>
              <a:t>Analyze and act </a:t>
            </a:r>
          </a:p>
          <a:p>
            <a:pPr algn="ctr" defTabSz="951156"/>
            <a:r>
              <a:rPr lang="en-US" sz="2448"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189619"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Integrate and transform</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 business processes</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8" name="Rectangle 17"/>
          <p:cNvSpPr/>
          <p:nvPr/>
        </p:nvSpPr>
        <p:spPr bwMode="auto">
          <a:xfrm>
            <a:off x="445740"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Connect and scale </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with efficiency</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881531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6" name="TextBox 5"/>
          <p:cNvSpPr txBox="1"/>
          <p:nvPr/>
        </p:nvSpPr>
        <p:spPr>
          <a:xfrm>
            <a:off x="274320" y="1494263"/>
            <a:ext cx="11017953" cy="527529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Azure IOT Suite UWP Client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2"/>
              </a:rPr>
              <a:t>https://github.com/Azure-Samples/iot-hub-dotnet-uwp-remote-monitoring</a:t>
            </a:r>
            <a:endParaRPr lang="en-US" sz="24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Azure IOT SDK/Device Explorer</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3"/>
              </a:rPr>
              <a:t>https://github.com/Azure/azure-iot-sdks</a:t>
            </a:r>
            <a:endParaRPr lang="en-US"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Azure IOT Suite</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4"/>
              </a:rPr>
              <a:t>https://github.com/Azure/azure-iot-predictive-maintenance</a:t>
            </a:r>
            <a:endParaRPr lang="en-US" altLang="zh-TW" sz="28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5"/>
              </a:rPr>
              <a:t>https://github.com/Azure/azure-iot-remote-monitoring</a:t>
            </a:r>
            <a:endParaRPr lang="en-US" altLang="zh-TW"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Hands-on simulator</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6"/>
              </a:rPr>
              <a:t>https://github.com/michael-chi/Azure-IOTHub</a:t>
            </a:r>
            <a:r>
              <a:rPr lang="en-US" altLang="zh-TW" sz="2800" dirty="0">
                <a:gradFill>
                  <a:gsLst>
                    <a:gs pos="2917">
                      <a:schemeClr val="tx1"/>
                    </a:gs>
                    <a:gs pos="30000">
                      <a:schemeClr val="tx1"/>
                    </a:gs>
                  </a:gsLst>
                  <a:lin ang="5400000" scaled="0"/>
                </a:gradFill>
              </a:rPr>
              <a:t> </a:t>
            </a:r>
          </a:p>
          <a:p>
            <a:pPr>
              <a:lnSpc>
                <a:spcPct val="90000"/>
              </a:lnSpc>
              <a:spcAft>
                <a:spcPts val="600"/>
              </a:spcAft>
            </a:pPr>
            <a:endParaRPr lang="en-US" altLang="zh-TW" sz="2800"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76023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50855" y="1778912"/>
            <a:ext cx="3123337" cy="406265"/>
          </a:xfrm>
          <a:prstGeom prst="rect">
            <a:avLst/>
          </a:prstGeom>
        </p:spPr>
        <p:txBody>
          <a:bodyPr wrap="square">
            <a:spAutoFit/>
          </a:bodyPr>
          <a:lstStyle/>
          <a:p>
            <a:pPr defTabSz="932290" fontAlgn="base">
              <a:spcBef>
                <a:spcPct val="0"/>
              </a:spcBef>
              <a:spcAft>
                <a:spcPct val="0"/>
              </a:spcAft>
            </a:pPr>
            <a:r>
              <a:rPr lang="en-US" sz="2040" dirty="0">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321" name="think-cell Slide" r:id="rId5" imgW="377" imgH="377" progId="TCLayout.ActiveDocument.1">
                  <p:embed/>
                </p:oleObj>
              </mc:Choice>
              <mc:Fallback>
                <p:oleObj name="think-cell Slide" r:id="rId5" imgW="377" imgH="377" progId="TCLayout.ActiveDocument.1">
                  <p:embed/>
                  <p:pic>
                    <p:nvPicPr>
                      <p:cNvPr id="340" name="Object 339"/>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Microsoft Azure IoT Suite</a:t>
            </a:r>
            <a:endParaRPr lang="en-IN" dirty="0"/>
          </a:p>
        </p:txBody>
      </p:sp>
      <p:sp>
        <p:nvSpPr>
          <p:cNvPr id="77" name="Rectangle 76"/>
          <p:cNvSpPr/>
          <p:nvPr/>
        </p:nvSpPr>
        <p:spPr>
          <a:xfrm>
            <a:off x="419388" y="2229623"/>
            <a:ext cx="3143999" cy="4285477"/>
          </a:xfrm>
          <a:prstGeom prst="rect">
            <a:avLst/>
          </a:prstGeom>
          <a:solidFill>
            <a:srgbClr val="0219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sp>
        <p:nvSpPr>
          <p:cNvPr id="6" name="Text Placeholder 5"/>
          <p:cNvSpPr>
            <a:spLocks noGrp="1"/>
          </p:cNvSpPr>
          <p:nvPr>
            <p:ph type="body" sz="quarter" idx="4294967295"/>
          </p:nvPr>
        </p:nvSpPr>
        <p:spPr>
          <a:xfrm>
            <a:off x="276684" y="1055585"/>
            <a:ext cx="11887200" cy="572464"/>
          </a:xfrm>
        </p:spPr>
        <p:txBody>
          <a:bodyPr/>
          <a:lstStyle/>
          <a:p>
            <a:pPr marL="0" indent="0">
              <a:buNone/>
            </a:pPr>
            <a:r>
              <a:rPr lang="en-US" sz="2800" dirty="0"/>
              <a:t>Accelerate your 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77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95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383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80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681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57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223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53263" y="4914024"/>
            <a:ext cx="780290" cy="780290"/>
          </a:xfrm>
          <a:prstGeom prst="rect">
            <a:avLst/>
          </a:prstGeom>
        </p:spPr>
      </p:pic>
      <p:sp>
        <p:nvSpPr>
          <p:cNvPr id="23" name="Freeform 23"/>
          <p:cNvSpPr>
            <a:spLocks noEditPoints="1"/>
          </p:cNvSpPr>
          <p:nvPr/>
        </p:nvSpPr>
        <p:spPr bwMode="auto">
          <a:xfrm>
            <a:off x="4566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7795996" y="5972285"/>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5214208" y="5975285"/>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dirty="0">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641464" y="4946443"/>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dirty="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a:solidFill>
                    <a:prstClr val="white"/>
                  </a:solidFill>
                  <a:latin typeface="Segoe UI Semibold" panose="020B0702040204020203" pitchFamily="34" charset="0"/>
                </a:rPr>
                <a:t>Monitoring</a:t>
              </a:r>
            </a:p>
          </p:txBody>
        </p:sp>
      </p:grpSp>
      <p:grpSp>
        <p:nvGrpSpPr>
          <p:cNvPr id="133" name="Pointer"/>
          <p:cNvGrpSpPr/>
          <p:nvPr/>
        </p:nvGrpSpPr>
        <p:grpSpPr>
          <a:xfrm rot="4589729">
            <a:off x="6045545" y="4977311"/>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grpSp>
        <p:nvGrpSpPr>
          <p:cNvPr id="322" name="Group 321"/>
          <p:cNvGrpSpPr>
            <a:grpSpLocks noChangeAspect="1"/>
          </p:cNvGrpSpPr>
          <p:nvPr/>
        </p:nvGrpSpPr>
        <p:grpSpPr>
          <a:xfrm>
            <a:off x="8282356" y="5010944"/>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42534707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8" y="2236642"/>
            <a:ext cx="5667267"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29" name="TextBox 28"/>
          <p:cNvSpPr txBox="1"/>
          <p:nvPr/>
        </p:nvSpPr>
        <p:spPr>
          <a:xfrm>
            <a:off x="487947" y="2236642"/>
            <a:ext cx="5181699"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49"/>
            <a:ext cx="5667267"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Finish with your Internet of Things application</a:t>
            </a:r>
          </a:p>
        </p:txBody>
      </p:sp>
      <p:sp>
        <p:nvSpPr>
          <p:cNvPr id="66" name="TextBox 65"/>
          <p:cNvSpPr txBox="1"/>
          <p:nvPr/>
        </p:nvSpPr>
        <p:spPr>
          <a:xfrm>
            <a:off x="487947" y="1530549"/>
            <a:ext cx="5181700"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Start quickly with preconfigured solutions</a:t>
            </a:r>
          </a:p>
        </p:txBody>
      </p:sp>
      <p:sp>
        <p:nvSpPr>
          <p:cNvPr id="70" name="Rectangle 69"/>
          <p:cNvSpPr/>
          <p:nvPr/>
        </p:nvSpPr>
        <p:spPr bwMode="auto">
          <a:xfrm>
            <a:off x="1167745" y="5589440"/>
            <a:ext cx="3430326"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6"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1"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1" y="6109679"/>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1"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6"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5"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4"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7" y="5156682"/>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4"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4"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6" y="6079034"/>
            <a:ext cx="4663994"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7" y="3758613"/>
            <a:ext cx="509732" cy="1104939"/>
          </a:xfrm>
          <a:prstGeom prst="rightArrow">
            <a:avLst>
              <a:gd name="adj1" fmla="val 100000"/>
              <a:gd name="adj2" fmla="val 79723"/>
            </a:avLst>
          </a:prstGeom>
          <a:solidFill>
            <a:srgbClr val="505050">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4" y="2501710"/>
            <a:ext cx="3868279" cy="2631795"/>
          </a:xfrm>
          <a:prstGeom prst="rect">
            <a:avLst/>
          </a:prstGeom>
        </p:spPr>
      </p:pic>
      <p:pic>
        <p:nvPicPr>
          <p:cNvPr id="65" name="Picture 6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205263" y="2665267"/>
            <a:ext cx="3586233"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2" y="2501710"/>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322071" y="2666109"/>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2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#1: Remote Monitoring</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835" y="1376132"/>
            <a:ext cx="6998792" cy="5196547"/>
          </a:xfrm>
          <a:prstGeom prst="rect">
            <a:avLst/>
          </a:prstGeom>
        </p:spPr>
      </p:pic>
      <p:sp>
        <p:nvSpPr>
          <p:cNvPr id="4" name="TextBox 3"/>
          <p:cNvSpPr txBox="1"/>
          <p:nvPr/>
        </p:nvSpPr>
        <p:spPr>
          <a:xfrm>
            <a:off x="7590208" y="1271910"/>
            <a:ext cx="4345119" cy="4068806"/>
          </a:xfrm>
          <a:prstGeom prst="rect">
            <a:avLst/>
          </a:prstGeom>
          <a:noFill/>
        </p:spPr>
        <p:txBody>
          <a:bodyPr wrap="square" lIns="182880" tIns="146304" rIns="182880" bIns="146304" rtlCol="0">
            <a:spAutoFit/>
          </a:bodyPr>
          <a:lstStyle/>
          <a:p>
            <a:pPr>
              <a:lnSpc>
                <a:spcPct val="90000"/>
              </a:lnSpc>
              <a:spcAft>
                <a:spcPts val="1200"/>
              </a:spcAft>
            </a:pPr>
            <a:r>
              <a:rPr lang="en-US" sz="2800" dirty="0"/>
              <a:t>Connect and monitor your devices to analyze untapped data and improve business outcomes by automating processes</a:t>
            </a:r>
          </a:p>
          <a:p>
            <a:pPr>
              <a:spcAft>
                <a:spcPts val="1200"/>
              </a:spcAft>
            </a:pPr>
            <a:r>
              <a:rPr lang="en-US" sz="2800" dirty="0">
                <a:gradFill>
                  <a:gsLst>
                    <a:gs pos="2917">
                      <a:schemeClr val="tx1"/>
                    </a:gs>
                    <a:gs pos="30000">
                      <a:schemeClr val="tx1"/>
                    </a:gs>
                  </a:gsLst>
                  <a:lin ang="5400000" scaled="0"/>
                </a:gradFill>
              </a:rPr>
              <a:t>Supports telemetry, C&amp;C, rules/alerting, data viz., basic device registration</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88627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50922" y="3241073"/>
            <a:ext cx="1394048" cy="2310461"/>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Devices</a:t>
            </a: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115" name="Title 1"/>
          <p:cNvSpPr>
            <a:spLocks noGrp="1"/>
          </p:cNvSpPr>
          <p:nvPr>
            <p:ph type="title"/>
          </p:nvPr>
        </p:nvSpPr>
        <p:spPr/>
        <p:txBody>
          <a:bodyPr/>
          <a:lstStyle/>
          <a:p>
            <a:r>
              <a:rPr lang="en-US" dirty="0"/>
              <a:t>Architecture</a:t>
            </a:r>
          </a:p>
        </p:txBody>
      </p:sp>
      <p:sp>
        <p:nvSpPr>
          <p:cNvPr id="3080" name="Rectangle 148"/>
          <p:cNvSpPr>
            <a:spLocks noChangeArrowheads="1"/>
          </p:cNvSpPr>
          <p:nvPr/>
        </p:nvSpPr>
        <p:spPr bwMode="auto">
          <a:xfrm>
            <a:off x="7053567"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293" name="Group 12292"/>
          <p:cNvGrpSpPr/>
          <p:nvPr/>
        </p:nvGrpSpPr>
        <p:grpSpPr>
          <a:xfrm>
            <a:off x="1811353" y="4393874"/>
            <a:ext cx="1075084" cy="118195"/>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95" name="Group 12294"/>
          <p:cNvGrpSpPr/>
          <p:nvPr/>
        </p:nvGrpSpPr>
        <p:grpSpPr>
          <a:xfrm>
            <a:off x="1811353" y="4659407"/>
            <a:ext cx="1062132" cy="118195"/>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89" name="Group 12288"/>
          <p:cNvGrpSpPr/>
          <p:nvPr/>
        </p:nvGrpSpPr>
        <p:grpSpPr>
          <a:xfrm>
            <a:off x="880369" y="3866046"/>
            <a:ext cx="333535" cy="344869"/>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210" name="Rectangle 20"/>
          <p:cNvSpPr>
            <a:spLocks noChangeArrowheads="1"/>
          </p:cNvSpPr>
          <p:nvPr/>
        </p:nvSpPr>
        <p:spPr bwMode="auto">
          <a:xfrm>
            <a:off x="10868159" y="3510078"/>
            <a:ext cx="1341810" cy="1861968"/>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Back end systems and processes</a:t>
            </a:r>
          </a:p>
          <a:p>
            <a:pPr defTabSz="951156">
              <a:defRPr/>
            </a:pP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62174"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srgbClr val="00188F"/>
                </a:solidFill>
                <a:latin typeface="Segoe UI" panose="020B0502040204020203" pitchFamily="34" charset="0"/>
              </a:rPr>
              <a:t> </a:t>
            </a:r>
            <a:endParaRPr lang="en-US" altLang="en-US" sz="1836" dirty="0">
              <a:solidFill>
                <a:prstClr val="black"/>
              </a:solidFill>
            </a:endParaRPr>
          </a:p>
        </p:txBody>
      </p:sp>
      <p:sp>
        <p:nvSpPr>
          <p:cNvPr id="254" name="Rectangle 128"/>
          <p:cNvSpPr>
            <a:spLocks noChangeArrowheads="1"/>
          </p:cNvSpPr>
          <p:nvPr/>
        </p:nvSpPr>
        <p:spPr bwMode="auto">
          <a:xfrm>
            <a:off x="680876" y="4362586"/>
            <a:ext cx="748791"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prstClr val="white"/>
                </a:solidFill>
                <a:latin typeface="Segoe UI" panose="020B0502040204020203" pitchFamily="34" charset="0"/>
              </a:rPr>
              <a:t>C# simulator</a:t>
            </a:r>
            <a:endParaRPr lang="en-US" altLang="en-US" sz="1836" dirty="0">
              <a:solidFill>
                <a:prstClr val="white"/>
              </a:solidFill>
            </a:endParaRPr>
          </a:p>
        </p:txBody>
      </p:sp>
      <p:sp>
        <p:nvSpPr>
          <p:cNvPr id="387" name="Freeform 386"/>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473751" y="4104136"/>
            <a:ext cx="493826" cy="508398"/>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69"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2370"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1"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2"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3"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4" name="Group 12573"/>
          <p:cNvGrpSpPr/>
          <p:nvPr/>
        </p:nvGrpSpPr>
        <p:grpSpPr>
          <a:xfrm>
            <a:off x="5494800" y="3247630"/>
            <a:ext cx="467920" cy="406395"/>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78"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2379"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0"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2381"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2"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3"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4"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9" name="Group 12578"/>
          <p:cNvGrpSpPr/>
          <p:nvPr/>
        </p:nvGrpSpPr>
        <p:grpSpPr>
          <a:xfrm>
            <a:off x="6511596" y="2463984"/>
            <a:ext cx="518113" cy="459825"/>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12403"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4"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5"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6"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7"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8"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6" name="Group 12575"/>
          <p:cNvGrpSpPr/>
          <p:nvPr/>
        </p:nvGrpSpPr>
        <p:grpSpPr>
          <a:xfrm>
            <a:off x="4261043" y="4104136"/>
            <a:ext cx="654117" cy="508398"/>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40"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41"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2"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7" name="Group 12576"/>
          <p:cNvGrpSpPr/>
          <p:nvPr/>
        </p:nvGrpSpPr>
        <p:grpSpPr>
          <a:xfrm>
            <a:off x="8982347" y="4115469"/>
            <a:ext cx="433920" cy="435539"/>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0"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52"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3"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 name="Group 1"/>
          <p:cNvGrpSpPr/>
          <p:nvPr/>
        </p:nvGrpSpPr>
        <p:grpSpPr>
          <a:xfrm>
            <a:off x="7573728" y="5078836"/>
            <a:ext cx="488969" cy="495446"/>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75"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376"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378"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12570" name="Group 12569"/>
          <p:cNvGrpSpPr/>
          <p:nvPr/>
        </p:nvGrpSpPr>
        <p:grpSpPr>
          <a:xfrm>
            <a:off x="6511596" y="4104136"/>
            <a:ext cx="518113" cy="458207"/>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559"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12569"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773506" y="2565162"/>
            <a:ext cx="274515" cy="28588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nvGrpSpPr>
          <p:cNvPr id="299" name="Group 298"/>
          <p:cNvGrpSpPr/>
          <p:nvPr/>
        </p:nvGrpSpPr>
        <p:grpSpPr>
          <a:xfrm>
            <a:off x="9773996" y="4728469"/>
            <a:ext cx="1075084" cy="118195"/>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302" name="Group 301"/>
          <p:cNvGrpSpPr/>
          <p:nvPr/>
        </p:nvGrpSpPr>
        <p:grpSpPr>
          <a:xfrm>
            <a:off x="9714899" y="4487191"/>
            <a:ext cx="1062132" cy="118195"/>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7770749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946675"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Gateway: device connection point</a:t>
            </a:r>
          </a:p>
          <a:p>
            <a:pPr>
              <a:lnSpc>
                <a:spcPct val="90000"/>
              </a:lnSpc>
              <a:spcAft>
                <a:spcPts val="600"/>
              </a:spcAft>
            </a:pPr>
            <a:r>
              <a:rPr lang="en-US" sz="2400" dirty="0">
                <a:gradFill>
                  <a:gsLst>
                    <a:gs pos="2917">
                      <a:schemeClr val="tx1"/>
                    </a:gs>
                    <a:gs pos="30000">
                      <a:schemeClr val="tx1"/>
                    </a:gs>
                  </a:gsLst>
                  <a:lin ang="5400000" scaled="0"/>
                </a:gradFill>
              </a:rPr>
              <a:t>Cold analytics: raw data</a:t>
            </a:r>
          </a:p>
          <a:p>
            <a:pPr>
              <a:lnSpc>
                <a:spcPct val="90000"/>
              </a:lnSpc>
              <a:spcAft>
                <a:spcPts val="600"/>
              </a:spcAft>
            </a:pPr>
            <a:r>
              <a:rPr lang="en-US" sz="2400" dirty="0">
                <a:gradFill>
                  <a:gsLst>
                    <a:gs pos="2917">
                      <a:schemeClr val="tx1"/>
                    </a:gs>
                    <a:gs pos="30000">
                      <a:schemeClr val="tx1"/>
                    </a:gs>
                  </a:gsLst>
                  <a:lin ang="5400000" scaled="0"/>
                </a:gradFill>
              </a:rPr>
              <a:t>Hot analytics: summarized data</a:t>
            </a:r>
          </a:p>
          <a:p>
            <a:pPr>
              <a:lnSpc>
                <a:spcPct val="90000"/>
              </a:lnSpc>
              <a:spcAft>
                <a:spcPts val="600"/>
              </a:spcAft>
            </a:pPr>
            <a:r>
              <a:rPr lang="en-US" sz="2400" dirty="0">
                <a:gradFill>
                  <a:gsLst>
                    <a:gs pos="2917">
                      <a:schemeClr val="tx1"/>
                    </a:gs>
                    <a:gs pos="30000">
                      <a:schemeClr val="tx1"/>
                    </a:gs>
                  </a:gsLst>
                  <a:lin ang="5400000" scaled="0"/>
                </a:gradFill>
              </a:rPr>
              <a:t>Commands: C2D requests</a:t>
            </a:r>
          </a:p>
          <a:p>
            <a:pPr>
              <a:lnSpc>
                <a:spcPct val="90000"/>
              </a:lnSpc>
              <a:spcAft>
                <a:spcPts val="600"/>
              </a:spcAft>
            </a:pPr>
            <a:r>
              <a:rPr lang="en-US" sz="2400" dirty="0">
                <a:gradFill>
                  <a:gsLst>
                    <a:gs pos="2917">
                      <a:schemeClr val="tx1"/>
                    </a:gs>
                    <a:gs pos="30000">
                      <a:schemeClr val="tx1"/>
                    </a:gs>
                  </a:gsLst>
                  <a:lin ang="5400000" scaled="0"/>
                </a:gradFill>
              </a:rPr>
              <a:t>Actions: business logic</a:t>
            </a:r>
          </a:p>
          <a:p>
            <a:pPr>
              <a:lnSpc>
                <a:spcPct val="90000"/>
              </a:lnSpc>
              <a:spcAft>
                <a:spcPts val="600"/>
              </a:spcAft>
            </a:pPr>
            <a:r>
              <a:rPr lang="en-US" sz="2400" dirty="0">
                <a:gradFill>
                  <a:gsLst>
                    <a:gs pos="2917">
                      <a:schemeClr val="tx1"/>
                    </a:gs>
                    <a:gs pos="30000">
                      <a:schemeClr val="tx1"/>
                    </a:gs>
                  </a:gsLst>
                  <a:lin ang="5400000" scaled="0"/>
                </a:gradFill>
              </a:rPr>
              <a:t>Registry: identity + device</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1373064"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2509650" y="2399884"/>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563665"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609697" y="241328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2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5"/>
                                        </p:tgtEl>
                                        <p:attrNameLst>
                                          <p:attrName>style.visibility</p:attrName>
                                        </p:attrNameLst>
                                      </p:cBhvr>
                                      <p:to>
                                        <p:strVal val="hidden"/>
                                      </p:to>
                                    </p:set>
                                  </p:childTnLst>
                                </p:cTn>
                              </p:par>
                              <p:par>
                                <p:cTn id="33" presetID="1" presetClass="entr" presetSubtype="0" fill="hold" grpId="3"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xEl>
                                              <p:pRg st="4" end="4"/>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0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grpId="4" nodeType="withEffect">
                                  <p:stCondLst>
                                    <p:cond delay="0"/>
                                  </p:stCondLst>
                                  <p:childTnLst>
                                    <p:set>
                                      <p:cBhvr>
                                        <p:cTn id="46" dur="1" fill="hold">
                                          <p:stCondLst>
                                            <p:cond delay="0"/>
                                          </p:stCondLst>
                                        </p:cTn>
                                        <p:tgtEl>
                                          <p:spTgt spid="10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5"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3" grpId="3" animBg="1"/>
      <p:bldP spid="103" grpId="4" animBg="1"/>
      <p:bldP spid="103" grpId="5"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4" name="Rectangle 3"/>
          <p:cNvSpPr/>
          <p:nvPr/>
        </p:nvSpPr>
        <p:spPr>
          <a:xfrm>
            <a:off x="403336" y="2844995"/>
            <a:ext cx="932603" cy="916471"/>
          </a:xfrm>
          <a:prstGeom prst="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cs typeface="Segoe UI" panose="020B0502040204020203" pitchFamily="34" charset="0"/>
              </a:rPr>
              <a:t>C# simulator</a:t>
            </a:r>
          </a:p>
        </p:txBody>
      </p:sp>
      <p:sp>
        <p:nvSpPr>
          <p:cNvPr id="5" name="Rectangle 4"/>
          <p:cNvSpPr/>
          <p:nvPr/>
        </p:nvSpPr>
        <p:spPr>
          <a:xfrm>
            <a:off x="2424711" y="1859551"/>
            <a:ext cx="932603" cy="288735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Segoe UI" panose="020B0502040204020203" pitchFamily="34" charset="0"/>
                <a:cs typeface="Segoe UI" panose="020B0502040204020203" pitchFamily="34" charset="0"/>
              </a:rPr>
              <a:t>IoT</a:t>
            </a:r>
            <a:r>
              <a:rPr lang="en-US" sz="1400" dirty="0">
                <a:latin typeface="Segoe UI" panose="020B0502040204020203" pitchFamily="34" charset="0"/>
                <a:cs typeface="Segoe UI" panose="020B0502040204020203" pitchFamily="34" charset="0"/>
              </a:rPr>
              <a:t> Hub</a:t>
            </a:r>
          </a:p>
        </p:txBody>
      </p:sp>
      <p:sp>
        <p:nvSpPr>
          <p:cNvPr id="6" name="Rectangle 5"/>
          <p:cNvSpPr/>
          <p:nvPr/>
        </p:nvSpPr>
        <p:spPr>
          <a:xfrm>
            <a:off x="4229552" y="1876512"/>
            <a:ext cx="1711227" cy="2372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Azure Stream Analytics</a:t>
            </a:r>
          </a:p>
        </p:txBody>
      </p:sp>
      <p:sp>
        <p:nvSpPr>
          <p:cNvPr id="7" name="Rectangle 6"/>
          <p:cNvSpPr/>
          <p:nvPr/>
        </p:nvSpPr>
        <p:spPr>
          <a:xfrm>
            <a:off x="4400240" y="2297418"/>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Job</a:t>
            </a:r>
          </a:p>
        </p:txBody>
      </p:sp>
      <p:sp>
        <p:nvSpPr>
          <p:cNvPr id="8" name="Rectangle 7"/>
          <p:cNvSpPr/>
          <p:nvPr/>
        </p:nvSpPr>
        <p:spPr>
          <a:xfrm>
            <a:off x="4400240" y="3565016"/>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Info Job</a:t>
            </a:r>
          </a:p>
        </p:txBody>
      </p:sp>
      <p:sp>
        <p:nvSpPr>
          <p:cNvPr id="9" name="Rectangle 8"/>
          <p:cNvSpPr/>
          <p:nvPr/>
        </p:nvSpPr>
        <p:spPr>
          <a:xfrm>
            <a:off x="4400240" y="2931217"/>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Job</a:t>
            </a:r>
          </a:p>
        </p:txBody>
      </p:sp>
      <p:sp>
        <p:nvSpPr>
          <p:cNvPr id="10" name="Rectangle 9"/>
          <p:cNvSpPr/>
          <p:nvPr/>
        </p:nvSpPr>
        <p:spPr>
          <a:xfrm>
            <a:off x="7113655" y="3253784"/>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sp>
        <p:nvSpPr>
          <p:cNvPr id="11" name="Rectangle 10"/>
          <p:cNvSpPr/>
          <p:nvPr/>
        </p:nvSpPr>
        <p:spPr>
          <a:xfrm>
            <a:off x="8623830" y="1759736"/>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a:t>
            </a:r>
          </a:p>
        </p:txBody>
      </p:sp>
      <p:sp>
        <p:nvSpPr>
          <p:cNvPr id="12" name="Rectangle 11"/>
          <p:cNvSpPr/>
          <p:nvPr/>
        </p:nvSpPr>
        <p:spPr>
          <a:xfrm>
            <a:off x="8621883" y="91353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Summary</a:t>
            </a:r>
          </a:p>
        </p:txBody>
      </p:sp>
      <p:sp>
        <p:nvSpPr>
          <p:cNvPr id="13" name="Rectangle 12"/>
          <p:cNvSpPr/>
          <p:nvPr/>
        </p:nvSpPr>
        <p:spPr>
          <a:xfrm>
            <a:off x="10505586" y="2454966"/>
            <a:ext cx="1305935" cy="179215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Application</a:t>
            </a:r>
          </a:p>
        </p:txBody>
      </p:sp>
      <p:sp>
        <p:nvSpPr>
          <p:cNvPr id="14" name="Rectangle 13"/>
          <p:cNvSpPr/>
          <p:nvPr/>
        </p:nvSpPr>
        <p:spPr>
          <a:xfrm>
            <a:off x="8741432" y="4776324"/>
            <a:ext cx="1305935" cy="17518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Job</a:t>
            </a:r>
          </a:p>
        </p:txBody>
      </p:sp>
      <p:sp>
        <p:nvSpPr>
          <p:cNvPr id="15" name="Rectangle 14"/>
          <p:cNvSpPr/>
          <p:nvPr/>
        </p:nvSpPr>
        <p:spPr>
          <a:xfrm>
            <a:off x="8940809" y="5105791"/>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Event Processor</a:t>
            </a:r>
          </a:p>
        </p:txBody>
      </p:sp>
      <p:sp>
        <p:nvSpPr>
          <p:cNvPr id="16" name="Rectangle 15"/>
          <p:cNvSpPr/>
          <p:nvPr/>
        </p:nvSpPr>
        <p:spPr>
          <a:xfrm>
            <a:off x="8940809" y="5805330"/>
            <a:ext cx="907180" cy="564442"/>
          </a:xfrm>
          <a:prstGeom prst="rect">
            <a:avLst/>
          </a:prstGeom>
          <a:solidFill>
            <a:schemeClr val="accent6">
              <a:lumMod val="20000"/>
              <a:lumOff val="8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C# Simulator</a:t>
            </a:r>
          </a:p>
        </p:txBody>
      </p:sp>
      <p:sp>
        <p:nvSpPr>
          <p:cNvPr id="19" name="TextBox 18"/>
          <p:cNvSpPr txBox="1"/>
          <p:nvPr/>
        </p:nvSpPr>
        <p:spPr>
          <a:xfrm>
            <a:off x="1436587" y="2967528"/>
            <a:ext cx="855387" cy="266818"/>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Device Info</a:t>
            </a:r>
          </a:p>
        </p:txBody>
      </p:sp>
      <p:cxnSp>
        <p:nvCxnSpPr>
          <p:cNvPr id="24" name="Elbow Connector 23"/>
          <p:cNvCxnSpPr>
            <a:stCxn id="4" idx="3"/>
            <a:endCxn id="5" idx="1"/>
          </p:cNvCxnSpPr>
          <p:nvPr/>
        </p:nvCxnSpPr>
        <p:spPr>
          <a:xfrm flipV="1">
            <a:off x="1335939" y="3303230"/>
            <a:ext cx="1088772" cy="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82749" y="3360614"/>
            <a:ext cx="785793"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Telemetry</a:t>
            </a:r>
          </a:p>
        </p:txBody>
      </p:sp>
      <p:cxnSp>
        <p:nvCxnSpPr>
          <p:cNvPr id="33" name="Elbow Connector 32"/>
          <p:cNvCxnSpPr>
            <a:stCxn id="7" idx="3"/>
            <a:endCxn id="11" idx="1"/>
          </p:cNvCxnSpPr>
          <p:nvPr/>
        </p:nvCxnSpPr>
        <p:spPr>
          <a:xfrm flipV="1">
            <a:off x="5770092" y="2104016"/>
            <a:ext cx="2853738" cy="4530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3"/>
            <a:endCxn id="12" idx="1"/>
          </p:cNvCxnSpPr>
          <p:nvPr/>
        </p:nvCxnSpPr>
        <p:spPr>
          <a:xfrm flipV="1">
            <a:off x="5770092" y="1257816"/>
            <a:ext cx="2851791" cy="12992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48204" y="1301629"/>
            <a:ext cx="1043876" cy="257122"/>
          </a:xfrm>
          <a:prstGeom prst="rect">
            <a:avLst/>
          </a:prstGeom>
          <a:noFill/>
        </p:spPr>
        <p:txBody>
          <a:bodyPr wrap="none" rtlCol="0">
            <a:spAutoFit/>
          </a:bodyPr>
          <a:lstStyle/>
          <a:p>
            <a:r>
              <a:rPr lang="en-US" sz="1071" dirty="0" err="1">
                <a:latin typeface="Segoe UI" panose="020B0502040204020203" pitchFamily="34" charset="0"/>
                <a:cs typeface="Segoe UI" panose="020B0502040204020203" pitchFamily="34" charset="0"/>
              </a:rPr>
              <a:t>Avg</a:t>
            </a:r>
            <a:r>
              <a:rPr lang="en-US" sz="1071" dirty="0">
                <a:latin typeface="Segoe UI" panose="020B0502040204020203" pitchFamily="34" charset="0"/>
                <a:cs typeface="Segoe UI" panose="020B0502040204020203" pitchFamily="34" charset="0"/>
              </a:rPr>
              <a:t>, Min, Max</a:t>
            </a:r>
          </a:p>
        </p:txBody>
      </p:sp>
      <p:sp>
        <p:nvSpPr>
          <p:cNvPr id="37" name="TextBox 36"/>
          <p:cNvSpPr txBox="1"/>
          <p:nvPr/>
        </p:nvSpPr>
        <p:spPr>
          <a:xfrm>
            <a:off x="7846977" y="2189323"/>
            <a:ext cx="756938"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Raw Data</a:t>
            </a:r>
          </a:p>
        </p:txBody>
      </p:sp>
      <p:cxnSp>
        <p:nvCxnSpPr>
          <p:cNvPr id="39" name="Elbow Connector 38"/>
          <p:cNvCxnSpPr>
            <a:stCxn id="9" idx="3"/>
            <a:endCxn id="10" idx="1"/>
          </p:cNvCxnSpPr>
          <p:nvPr/>
        </p:nvCxnSpPr>
        <p:spPr>
          <a:xfrm>
            <a:off x="5770092" y="3190879"/>
            <a:ext cx="1343563" cy="4071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443603" y="5430103"/>
            <a:ext cx="1431661" cy="109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Document DB</a:t>
            </a:r>
          </a:p>
        </p:txBody>
      </p:sp>
      <p:sp>
        <p:nvSpPr>
          <p:cNvPr id="42" name="Rectangle 41"/>
          <p:cNvSpPr/>
          <p:nvPr/>
        </p:nvSpPr>
        <p:spPr>
          <a:xfrm>
            <a:off x="10586404" y="5774382"/>
            <a:ext cx="1146057" cy="5123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Registry</a:t>
            </a:r>
          </a:p>
        </p:txBody>
      </p:sp>
      <p:cxnSp>
        <p:nvCxnSpPr>
          <p:cNvPr id="44" name="Elbow Connector 43"/>
          <p:cNvCxnSpPr>
            <a:stCxn id="15" idx="3"/>
            <a:endCxn id="42" idx="1"/>
          </p:cNvCxnSpPr>
          <p:nvPr/>
        </p:nvCxnSpPr>
        <p:spPr>
          <a:xfrm>
            <a:off x="9847989" y="5388012"/>
            <a:ext cx="738415" cy="6425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704963" y="2775808"/>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Dashboard</a:t>
            </a:r>
          </a:p>
        </p:txBody>
      </p:sp>
      <p:sp>
        <p:nvSpPr>
          <p:cNvPr id="47" name="Rectangle 46"/>
          <p:cNvSpPr/>
          <p:nvPr/>
        </p:nvSpPr>
        <p:spPr>
          <a:xfrm>
            <a:off x="10704963" y="3475347"/>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Device Manager</a:t>
            </a:r>
          </a:p>
        </p:txBody>
      </p:sp>
      <p:cxnSp>
        <p:nvCxnSpPr>
          <p:cNvPr id="49" name="Elbow Connector 48"/>
          <p:cNvCxnSpPr>
            <a:stCxn id="12" idx="3"/>
            <a:endCxn id="46" idx="1"/>
          </p:cNvCxnSpPr>
          <p:nvPr/>
        </p:nvCxnSpPr>
        <p:spPr>
          <a:xfrm>
            <a:off x="9554486" y="1257816"/>
            <a:ext cx="1150477" cy="18002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1" idx="3"/>
            <a:endCxn id="46" idx="1"/>
          </p:cNvCxnSpPr>
          <p:nvPr/>
        </p:nvCxnSpPr>
        <p:spPr>
          <a:xfrm>
            <a:off x="9556433" y="2104016"/>
            <a:ext cx="1148530" cy="9540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13655" y="5044696"/>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cxnSp>
        <p:nvCxnSpPr>
          <p:cNvPr id="61" name="Elbow Connector 60"/>
          <p:cNvCxnSpPr>
            <a:stCxn id="8" idx="3"/>
            <a:endCxn id="60" idx="1"/>
          </p:cNvCxnSpPr>
          <p:nvPr/>
        </p:nvCxnSpPr>
        <p:spPr>
          <a:xfrm>
            <a:off x="5770092" y="3824678"/>
            <a:ext cx="1343563" cy="156429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629192" y="3252722"/>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Alarms</a:t>
            </a:r>
          </a:p>
        </p:txBody>
      </p:sp>
      <p:cxnSp>
        <p:nvCxnSpPr>
          <p:cNvPr id="88" name="Elbow Connector 87"/>
          <p:cNvCxnSpPr>
            <a:stCxn id="5" idx="3"/>
            <a:endCxn id="6" idx="1"/>
          </p:cNvCxnSpPr>
          <p:nvPr/>
        </p:nvCxnSpPr>
        <p:spPr>
          <a:xfrm flipV="1">
            <a:off x="3357315" y="3062603"/>
            <a:ext cx="872238" cy="24062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0" idx="3"/>
            <a:endCxn id="72" idx="1"/>
          </p:cNvCxnSpPr>
          <p:nvPr/>
        </p:nvCxnSpPr>
        <p:spPr>
          <a:xfrm flipV="1">
            <a:off x="8046258" y="3597001"/>
            <a:ext cx="582934" cy="106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72" idx="3"/>
          </p:cNvCxnSpPr>
          <p:nvPr/>
        </p:nvCxnSpPr>
        <p:spPr>
          <a:xfrm flipV="1">
            <a:off x="9561795" y="3058028"/>
            <a:ext cx="1143168" cy="53897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3" idx="2"/>
            <a:endCxn id="41" idx="0"/>
          </p:cNvCxnSpPr>
          <p:nvPr/>
        </p:nvCxnSpPr>
        <p:spPr>
          <a:xfrm rot="16200000" flipH="1">
            <a:off x="10567505" y="4838173"/>
            <a:ext cx="1182979" cy="88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60" idx="3"/>
            <a:endCxn id="15" idx="1"/>
          </p:cNvCxnSpPr>
          <p:nvPr/>
        </p:nvCxnSpPr>
        <p:spPr>
          <a:xfrm flipV="1">
            <a:off x="8046258" y="5388012"/>
            <a:ext cx="894551" cy="96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78852" y="29557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Thresholds</a:t>
            </a:r>
          </a:p>
        </p:txBody>
      </p:sp>
      <p:cxnSp>
        <p:nvCxnSpPr>
          <p:cNvPr id="110" name="Elbow Connector 109"/>
          <p:cNvCxnSpPr>
            <a:stCxn id="47" idx="3"/>
            <a:endCxn id="108" idx="3"/>
          </p:cNvCxnSpPr>
          <p:nvPr/>
        </p:nvCxnSpPr>
        <p:spPr>
          <a:xfrm flipH="1" flipV="1">
            <a:off x="5611455" y="639856"/>
            <a:ext cx="6000688" cy="3117712"/>
          </a:xfrm>
          <a:prstGeom prst="bentConnector3">
            <a:avLst>
              <a:gd name="adj1" fmla="val -531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8" idx="1"/>
            <a:endCxn id="9" idx="1"/>
          </p:cNvCxnSpPr>
          <p:nvPr/>
        </p:nvCxnSpPr>
        <p:spPr>
          <a:xfrm rot="10800000" flipV="1">
            <a:off x="4400240" y="639855"/>
            <a:ext cx="278612" cy="2551023"/>
          </a:xfrm>
          <a:prstGeom prst="bentConnector3">
            <a:avLst>
              <a:gd name="adj1" fmla="val 2652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3" idx="2"/>
          </p:cNvCxnSpPr>
          <p:nvPr/>
        </p:nvCxnSpPr>
        <p:spPr>
          <a:xfrm rot="5400000">
            <a:off x="7153028" y="451412"/>
            <a:ext cx="209815" cy="780123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endCxn id="4" idx="2"/>
          </p:cNvCxnSpPr>
          <p:nvPr/>
        </p:nvCxnSpPr>
        <p:spPr>
          <a:xfrm rot="10800000">
            <a:off x="869638" y="3761467"/>
            <a:ext cx="1555074" cy="4826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201551" y="4297307"/>
            <a:ext cx="872355"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Commands</a:t>
            </a:r>
          </a:p>
        </p:txBody>
      </p:sp>
      <p:sp>
        <p:nvSpPr>
          <p:cNvPr id="59" name="TextBox 58"/>
          <p:cNvSpPr txBox="1"/>
          <p:nvPr/>
        </p:nvSpPr>
        <p:spPr>
          <a:xfrm>
            <a:off x="274581" y="5055891"/>
            <a:ext cx="2352247" cy="1855893"/>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Telemetry</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Rules</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Device Info</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C&amp;C</a:t>
            </a:r>
          </a:p>
        </p:txBody>
      </p:sp>
      <p:sp>
        <p:nvSpPr>
          <p:cNvPr id="66" name="Rectangle 65"/>
          <p:cNvSpPr/>
          <p:nvPr/>
        </p:nvSpPr>
        <p:spPr bwMode="auto">
          <a:xfrm>
            <a:off x="1402534" y="3320018"/>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557510" y="2364905"/>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679501" y="1009164"/>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678202" y="1842851"/>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754843" y="2844995"/>
            <a:ext cx="797506" cy="428965"/>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557510" y="3006171"/>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744287" y="367952"/>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692196" y="3327514"/>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405077" y="2894270"/>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557509" y="3638396"/>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991512" y="5157880"/>
            <a:ext cx="786256" cy="461499"/>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0754844" y="3534039"/>
            <a:ext cx="797506" cy="430864"/>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1157270" y="4215677"/>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076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xEl>
                                              <p:pRg st="3" end="3"/>
                                            </p:txEl>
                                          </p:spTgt>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87" grpId="0" animBg="1"/>
      <p:bldP spid="87" grpId="1" animBg="1"/>
      <p:bldP spid="89" grpId="0" animBg="1"/>
      <p:bldP spid="89" grpId="1" animBg="1"/>
      <p:bldP spid="90" grpId="0" animBg="1"/>
      <p:bldP spid="90" grpId="1" animBg="1"/>
      <p:bldP spid="91" grpId="0" animBg="1"/>
      <p:bldP spid="91" grpId="1" animBg="1"/>
      <p:bldP spid="91" grpId="2"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animBg="1"/>
      <p:bldP spid="99" grpId="1" animBg="1"/>
      <p:bldP spid="101" grpId="0" animBg="1"/>
      <p:bldP spid="101" grpId="1" animBg="1"/>
      <p:bldP spid="5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846864"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Device: unique SAS to sign messages, over TLS</a:t>
            </a:r>
          </a:p>
          <a:p>
            <a:pPr>
              <a:lnSpc>
                <a:spcPct val="90000"/>
              </a:lnSpc>
              <a:spcAft>
                <a:spcPts val="600"/>
              </a:spcAft>
            </a:pPr>
            <a:r>
              <a:rPr lang="en-US" sz="2400" dirty="0">
                <a:gradFill>
                  <a:gsLst>
                    <a:gs pos="2917">
                      <a:schemeClr val="tx1"/>
                    </a:gs>
                    <a:gs pos="30000">
                      <a:schemeClr val="tx1"/>
                    </a:gs>
                  </a:gsLst>
                  <a:lin ang="5400000" scaled="0"/>
                </a:gradFill>
              </a:rPr>
              <a:t>Users: federated authentication via Azure Active Directory</a:t>
            </a:r>
          </a:p>
          <a:p>
            <a:pPr>
              <a:lnSpc>
                <a:spcPct val="90000"/>
              </a:lnSpc>
              <a:spcAft>
                <a:spcPts val="600"/>
              </a:spcAft>
            </a:pPr>
            <a:r>
              <a:rPr lang="en-US" sz="2400" dirty="0">
                <a:gradFill>
                  <a:gsLst>
                    <a:gs pos="2917">
                      <a:schemeClr val="tx1"/>
                    </a:gs>
                    <a:gs pos="30000">
                      <a:schemeClr val="tx1"/>
                    </a:gs>
                  </a:gsLst>
                  <a:lin ang="5400000" scaled="0"/>
                </a:gradFill>
              </a:rPr>
              <a:t>Services: key-based </a:t>
            </a:r>
            <a:r>
              <a:rPr lang="en-US" sz="2400" dirty="0" err="1">
                <a:gradFill>
                  <a:gsLst>
                    <a:gs pos="2917">
                      <a:schemeClr val="tx1"/>
                    </a:gs>
                    <a:gs pos="30000">
                      <a:schemeClr val="tx1"/>
                    </a:gs>
                  </a:gsLst>
                  <a:lin ang="5400000" scaled="0"/>
                </a:gradFill>
              </a:rPr>
              <a:t>auth</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Platform (ARM): AAD + RBAC</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603175" y="437457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909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2" end="2"/>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6" grpId="0" animBg="1"/>
      <p:bldP spid="106" grpId="1" animBg="1"/>
      <p:bldP spid="108" grpId="0" animBg="1"/>
      <p:bldP spid="10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business processes</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Oval 101"/>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102"/>
          <p:cNvSpPr txBox="1"/>
          <p:nvPr/>
        </p:nvSpPr>
        <p:spPr>
          <a:xfrm>
            <a:off x="7317020" y="1432953"/>
            <a:ext cx="5065194"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Logic Apps: WYSIWYG integration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(Service Bus, Blob,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Office (incl. Dynamics)</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SalesForce</a:t>
            </a:r>
            <a:r>
              <a:rPr lang="en-US" sz="2400" dirty="0">
                <a:gradFill>
                  <a:gsLst>
                    <a:gs pos="2917">
                      <a:schemeClr val="tx1"/>
                    </a:gs>
                    <a:gs pos="30000">
                      <a:schemeClr val="tx1"/>
                    </a:gs>
                  </a:gsLst>
                  <a:lin ang="5400000" scaled="0"/>
                </a:gradFill>
              </a:rPr>
              <a:t> CRM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BizTalk (X12, EDIFACT, AS2,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And more (custom, FTP, </a:t>
            </a:r>
            <a:r>
              <a:rPr lang="en-US" sz="2400" dirty="0" err="1">
                <a:gradFill>
                  <a:gsLst>
                    <a:gs pos="2917">
                      <a:schemeClr val="tx1"/>
                    </a:gs>
                    <a:gs pos="30000">
                      <a:schemeClr val="tx1"/>
                    </a:gs>
                  </a:gsLst>
                  <a:lin ang="5400000" scaled="0"/>
                </a:gradFill>
              </a:rPr>
              <a:t>Twilio</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Functions: event-driven compute on demand</a:t>
            </a:r>
          </a:p>
          <a:p>
            <a:pPr>
              <a:lnSpc>
                <a:spcPct val="90000"/>
              </a:lnSpc>
              <a:spcAft>
                <a:spcPts val="600"/>
              </a:spcAft>
            </a:pPr>
            <a:r>
              <a:rPr lang="en-US" sz="2400" dirty="0">
                <a:gradFill>
                  <a:gsLst>
                    <a:gs pos="2917">
                      <a:schemeClr val="tx1"/>
                    </a:gs>
                    <a:gs pos="30000">
                      <a:schemeClr val="tx1"/>
                    </a:gs>
                  </a:gsLst>
                  <a:lin ang="5400000" scaled="0"/>
                </a:gradFill>
              </a:rPr>
              <a:t>Web Jobs + Event Hubs: listen to near-raw event stream</a:t>
            </a:r>
          </a:p>
        </p:txBody>
      </p:sp>
      <p:grpSp>
        <p:nvGrpSpPr>
          <p:cNvPr id="107" name="Group 106"/>
          <p:cNvGrpSpPr/>
          <p:nvPr/>
        </p:nvGrpSpPr>
        <p:grpSpPr>
          <a:xfrm>
            <a:off x="2814703" y="5716864"/>
            <a:ext cx="610745" cy="812259"/>
            <a:chOff x="2781511" y="5818653"/>
            <a:chExt cx="610745" cy="812259"/>
          </a:xfrm>
        </p:grpSpPr>
        <p:pic>
          <p:nvPicPr>
            <p:cNvPr id="105" name="Picture 104"/>
            <p:cNvPicPr>
              <a:picLocks noChangeAspect="1"/>
            </p:cNvPicPr>
            <p:nvPr/>
          </p:nvPicPr>
          <p:blipFill>
            <a:blip r:embed="rId4">
              <a:biLevel thresh="25000"/>
            </a:blip>
            <a:stretch>
              <a:fillRect/>
            </a:stretch>
          </p:blipFill>
          <p:spPr>
            <a:xfrm>
              <a:off x="2799474" y="5818653"/>
              <a:ext cx="586866" cy="586866"/>
            </a:xfrm>
            <a:prstGeom prst="rect">
              <a:avLst/>
            </a:prstGeom>
          </p:spPr>
        </p:pic>
        <p:sp>
          <p:nvSpPr>
            <p:cNvPr id="106" name="Rectangle 180"/>
            <p:cNvSpPr>
              <a:spLocks noChangeArrowheads="1"/>
            </p:cNvSpPr>
            <p:nvPr/>
          </p:nvSpPr>
          <p:spPr bwMode="auto">
            <a:xfrm>
              <a:off x="2781511" y="6458236"/>
              <a:ext cx="610745"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Functions</a:t>
              </a:r>
              <a:endParaRPr lang="en-US" altLang="en-US" sz="1836" dirty="0"/>
            </a:p>
          </p:txBody>
        </p:sp>
      </p:grpSp>
      <p:sp>
        <p:nvSpPr>
          <p:cNvPr id="108" name="Line 241"/>
          <p:cNvSpPr>
            <a:spLocks noChangeShapeType="1"/>
          </p:cNvSpPr>
          <p:nvPr/>
        </p:nvSpPr>
        <p:spPr bwMode="auto">
          <a:xfrm flipH="1" flipV="1">
            <a:off x="3116664" y="4316196"/>
            <a:ext cx="1" cy="1359296"/>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9" name="Freeform 242"/>
          <p:cNvSpPr>
            <a:spLocks/>
          </p:cNvSpPr>
          <p:nvPr/>
        </p:nvSpPr>
        <p:spPr bwMode="auto">
          <a:xfrm rot="5400000">
            <a:off x="3058438" y="5532156"/>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0" name="Oval 109"/>
          <p:cNvSpPr/>
          <p:nvPr/>
        </p:nvSpPr>
        <p:spPr bwMode="auto">
          <a:xfrm>
            <a:off x="2504817" y="549157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3573342" y="324839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0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xEl>
                                              <p:pRg st="7" end="7"/>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8" grpId="0" animBg="1"/>
      <p:bldP spid="108" grpId="1" animBg="1"/>
      <p:bldP spid="109" grpId="0" animBg="1"/>
      <p:bldP spid="109" grpId="1" animBg="1"/>
      <p:bldP spid="110" grpId="0" animBg="1"/>
      <p:bldP spid="110" grpId="1" animBg="1"/>
      <p:bldP spid="1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data insight</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5065194" cy="459202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 Warehouse: read via </a:t>
            </a:r>
            <a:r>
              <a:rPr lang="en-US" sz="2400" dirty="0" err="1">
                <a:gradFill>
                  <a:gsLst>
                    <a:gs pos="2917">
                      <a:schemeClr val="tx1"/>
                    </a:gs>
                    <a:gs pos="30000">
                      <a:schemeClr val="tx1"/>
                    </a:gs>
                  </a:gsLst>
                  <a:lin ang="5400000" scaled="0"/>
                </a:gradFill>
              </a:rPr>
              <a:t>PolyBase</a:t>
            </a:r>
            <a:r>
              <a:rPr lang="en-US" sz="2400" dirty="0">
                <a:gradFill>
                  <a:gsLst>
                    <a:gs pos="2917">
                      <a:schemeClr val="tx1"/>
                    </a:gs>
                    <a:gs pos="30000">
                      <a:schemeClr val="tx1"/>
                    </a:gs>
                  </a:gsLst>
                  <a:lin ang="5400000" scaled="0"/>
                </a:gradFill>
              </a:rPr>
              <a:t> or ingest</a:t>
            </a:r>
          </a:p>
          <a:p>
            <a:pPr>
              <a:lnSpc>
                <a:spcPct val="90000"/>
              </a:lnSpc>
              <a:spcAft>
                <a:spcPts val="600"/>
              </a:spcAft>
            </a:pPr>
            <a:r>
              <a:rPr lang="en-US" sz="2400" dirty="0">
                <a:gradFill>
                  <a:gsLst>
                    <a:gs pos="2917">
                      <a:schemeClr val="tx1"/>
                    </a:gs>
                    <a:gs pos="30000">
                      <a:schemeClr val="tx1"/>
                    </a:gs>
                  </a:gsLst>
                  <a:lin ang="5400000" scaled="0"/>
                </a:gradFill>
              </a:rPr>
              <a:t>HDInsight: analyze in Hive, </a:t>
            </a:r>
            <a:r>
              <a:rPr lang="en-US" sz="2400" dirty="0" err="1">
                <a:gradFill>
                  <a:gsLst>
                    <a:gs pos="2917">
                      <a:schemeClr val="tx1"/>
                    </a:gs>
                    <a:gs pos="30000">
                      <a:schemeClr val="tx1"/>
                    </a:gs>
                  </a:gsLst>
                  <a:lin ang="5400000" scaled="0"/>
                </a:gradFill>
              </a:rPr>
              <a:t>HBase</a:t>
            </a:r>
            <a:r>
              <a:rPr lang="en-US" sz="2400" dirty="0">
                <a:gradFill>
                  <a:gsLst>
                    <a:gs pos="2917">
                      <a:schemeClr val="tx1"/>
                    </a:gs>
                    <a:gs pos="30000">
                      <a:schemeClr val="tx1"/>
                    </a:gs>
                  </a:gsLst>
                  <a:lin ang="5400000" scaled="0"/>
                </a:gradFill>
              </a:rPr>
              <a:t>, Spark; process in Storm</a:t>
            </a:r>
          </a:p>
          <a:p>
            <a:pPr>
              <a:lnSpc>
                <a:spcPct val="90000"/>
              </a:lnSpc>
              <a:spcAft>
                <a:spcPts val="600"/>
              </a:spcAft>
            </a:pPr>
            <a:r>
              <a:rPr lang="en-US" sz="2400" dirty="0">
                <a:gradFill>
                  <a:gsLst>
                    <a:gs pos="2917">
                      <a:schemeClr val="tx1"/>
                    </a:gs>
                    <a:gs pos="30000">
                      <a:schemeClr val="tx1"/>
                    </a:gs>
                  </a:gsLst>
                  <a:lin ang="5400000" scaled="0"/>
                </a:gradFill>
              </a:rPr>
              <a:t>Data Lake (+ Analytics): store beyond the bounds of a single storage account; analyze big data on demand with USQL</a:t>
            </a:r>
          </a:p>
          <a:p>
            <a:pPr>
              <a:lnSpc>
                <a:spcPct val="90000"/>
              </a:lnSpc>
              <a:spcAft>
                <a:spcPts val="600"/>
              </a:spcAft>
            </a:pPr>
            <a:r>
              <a:rPr lang="en-US" sz="2400" dirty="0">
                <a:gradFill>
                  <a:gsLst>
                    <a:gs pos="2917">
                      <a:schemeClr val="tx1"/>
                    </a:gs>
                    <a:gs pos="30000">
                      <a:schemeClr val="tx1"/>
                    </a:gs>
                  </a:gsLst>
                  <a:lin ang="5400000" scaled="0"/>
                </a:gradFill>
              </a:rPr>
              <a:t>Data Factory: ETL for the cloud where direct connect not available</a:t>
            </a:r>
          </a:p>
          <a:p>
            <a:pPr>
              <a:lnSpc>
                <a:spcPct val="90000"/>
              </a:lnSpc>
              <a:spcAft>
                <a:spcPts val="600"/>
              </a:spcAft>
            </a:pPr>
            <a:r>
              <a:rPr lang="en-US" sz="2400" dirty="0">
                <a:gradFill>
                  <a:gsLst>
                    <a:gs pos="2917">
                      <a:schemeClr val="tx1"/>
                    </a:gs>
                    <a:gs pos="30000">
                      <a:schemeClr val="tx1"/>
                    </a:gs>
                  </a:gsLst>
                  <a:lin ang="5400000" scaled="0"/>
                </a:gradFill>
              </a:rPr>
              <a:t>Machine Learning: batch &amp; real-time predictions</a:t>
            </a:r>
          </a:p>
        </p:txBody>
      </p:sp>
      <p:grpSp>
        <p:nvGrpSpPr>
          <p:cNvPr id="105" name="Group 104"/>
          <p:cNvGrpSpPr/>
          <p:nvPr/>
        </p:nvGrpSpPr>
        <p:grpSpPr>
          <a:xfrm>
            <a:off x="5381836" y="5916277"/>
            <a:ext cx="488969" cy="713624"/>
            <a:chOff x="2878658" y="5484031"/>
            <a:chExt cx="488969" cy="713624"/>
          </a:xfrm>
        </p:grpSpPr>
        <p:pic>
          <p:nvPicPr>
            <p:cNvPr id="103" name="Picture 102"/>
            <p:cNvPicPr>
              <a:picLocks noChangeAspect="1"/>
            </p:cNvPicPr>
            <p:nvPr/>
          </p:nvPicPr>
          <p:blipFill>
            <a:blip r:embed="rId4">
              <a:biLevel thresh="25000"/>
            </a:blip>
            <a:stretch>
              <a:fillRect/>
            </a:stretch>
          </p:blipFill>
          <p:spPr>
            <a:xfrm>
              <a:off x="2878658" y="5484031"/>
              <a:ext cx="488969" cy="488969"/>
            </a:xfrm>
            <a:prstGeom prst="rect">
              <a:avLst/>
            </a:prstGeom>
          </p:spPr>
        </p:pic>
        <p:sp>
          <p:nvSpPr>
            <p:cNvPr id="104" name="Rectangle 180"/>
            <p:cNvSpPr>
              <a:spLocks noChangeArrowheads="1"/>
            </p:cNvSpPr>
            <p:nvPr/>
          </p:nvSpPr>
          <p:spPr bwMode="auto">
            <a:xfrm>
              <a:off x="2980662" y="6024979"/>
              <a:ext cx="264496"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ADF</a:t>
              </a:r>
              <a:endParaRPr lang="en-US" altLang="en-US" sz="1836" dirty="0"/>
            </a:p>
          </p:txBody>
        </p:sp>
      </p:grpSp>
      <p:grpSp>
        <p:nvGrpSpPr>
          <p:cNvPr id="108" name="Group 107"/>
          <p:cNvGrpSpPr/>
          <p:nvPr/>
        </p:nvGrpSpPr>
        <p:grpSpPr>
          <a:xfrm>
            <a:off x="6178413" y="5932467"/>
            <a:ext cx="501922" cy="722577"/>
            <a:chOff x="2793456" y="4523072"/>
            <a:chExt cx="501922" cy="722577"/>
          </a:xfrm>
        </p:grpSpPr>
        <p:pic>
          <p:nvPicPr>
            <p:cNvPr id="106" name="Picture 105"/>
            <p:cNvPicPr>
              <a:picLocks noChangeAspect="1"/>
            </p:cNvPicPr>
            <p:nvPr/>
          </p:nvPicPr>
          <p:blipFill>
            <a:blip r:embed="rId5">
              <a:biLevel thresh="25000"/>
            </a:blip>
            <a:stretch>
              <a:fillRect/>
            </a:stretch>
          </p:blipFill>
          <p:spPr>
            <a:xfrm>
              <a:off x="2793456" y="4523072"/>
              <a:ext cx="501922" cy="501922"/>
            </a:xfrm>
            <a:prstGeom prst="rect">
              <a:avLst/>
            </a:prstGeom>
          </p:spPr>
        </p:pic>
        <p:sp>
          <p:nvSpPr>
            <p:cNvPr id="107" name="Rectangle 180"/>
            <p:cNvSpPr>
              <a:spLocks noChangeArrowheads="1"/>
            </p:cNvSpPr>
            <p:nvPr/>
          </p:nvSpPr>
          <p:spPr bwMode="auto">
            <a:xfrm>
              <a:off x="2945402" y="5072973"/>
              <a:ext cx="197170"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ML</a:t>
              </a:r>
              <a:endParaRPr lang="en-US" altLang="en-US" sz="1836" dirty="0"/>
            </a:p>
          </p:txBody>
        </p:sp>
      </p:grpSp>
      <p:grpSp>
        <p:nvGrpSpPr>
          <p:cNvPr id="111" name="Group 110"/>
          <p:cNvGrpSpPr/>
          <p:nvPr/>
        </p:nvGrpSpPr>
        <p:grpSpPr>
          <a:xfrm>
            <a:off x="3295171" y="5919975"/>
            <a:ext cx="634789" cy="707260"/>
            <a:chOff x="2807366" y="5470626"/>
            <a:chExt cx="634789" cy="707260"/>
          </a:xfrm>
        </p:grpSpPr>
        <p:pic>
          <p:nvPicPr>
            <p:cNvPr id="109" name="Picture 108"/>
            <p:cNvPicPr>
              <a:picLocks noChangeAspect="1"/>
            </p:cNvPicPr>
            <p:nvPr/>
          </p:nvPicPr>
          <p:blipFill>
            <a:blip r:embed="rId6">
              <a:biLevel thresh="25000"/>
            </a:blip>
            <a:stretch>
              <a:fillRect/>
            </a:stretch>
          </p:blipFill>
          <p:spPr>
            <a:xfrm>
              <a:off x="2871431" y="5470626"/>
              <a:ext cx="509149" cy="509149"/>
            </a:xfrm>
            <a:prstGeom prst="rect">
              <a:avLst/>
            </a:prstGeom>
          </p:spPr>
        </p:pic>
        <p:sp>
          <p:nvSpPr>
            <p:cNvPr id="110" name="Rectangle 180"/>
            <p:cNvSpPr>
              <a:spLocks noChangeArrowheads="1"/>
            </p:cNvSpPr>
            <p:nvPr/>
          </p:nvSpPr>
          <p:spPr bwMode="auto">
            <a:xfrm>
              <a:off x="2807366" y="6005210"/>
              <a:ext cx="634789"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HDInsight</a:t>
              </a:r>
              <a:endParaRPr lang="en-US" altLang="en-US" sz="1836" dirty="0"/>
            </a:p>
          </p:txBody>
        </p:sp>
      </p:grpSp>
      <p:grpSp>
        <p:nvGrpSpPr>
          <p:cNvPr id="112" name="Group 111"/>
          <p:cNvGrpSpPr/>
          <p:nvPr/>
        </p:nvGrpSpPr>
        <p:grpSpPr>
          <a:xfrm>
            <a:off x="4354116" y="5820355"/>
            <a:ext cx="625171" cy="812259"/>
            <a:chOff x="2781511" y="5818653"/>
            <a:chExt cx="625171" cy="812259"/>
          </a:xfrm>
        </p:grpSpPr>
        <p:pic>
          <p:nvPicPr>
            <p:cNvPr id="113" name="Picture 112"/>
            <p:cNvPicPr>
              <a:picLocks noChangeAspect="1"/>
            </p:cNvPicPr>
            <p:nvPr/>
          </p:nvPicPr>
          <p:blipFill>
            <a:blip r:embed="rId7">
              <a:biLevel thresh="25000"/>
            </a:blip>
            <a:stretch>
              <a:fillRect/>
            </a:stretch>
          </p:blipFill>
          <p:spPr>
            <a:xfrm>
              <a:off x="2799474" y="5818653"/>
              <a:ext cx="586866" cy="586866"/>
            </a:xfrm>
            <a:prstGeom prst="rect">
              <a:avLst/>
            </a:prstGeom>
          </p:spPr>
        </p:pic>
        <p:sp>
          <p:nvSpPr>
            <p:cNvPr id="114" name="Rectangle 180"/>
            <p:cNvSpPr>
              <a:spLocks noChangeArrowheads="1"/>
            </p:cNvSpPr>
            <p:nvPr/>
          </p:nvSpPr>
          <p:spPr bwMode="auto">
            <a:xfrm>
              <a:off x="2781511" y="6458236"/>
              <a:ext cx="62517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Data Lake</a:t>
              </a:r>
              <a:endParaRPr lang="en-US" altLang="en-US" sz="1836" dirty="0"/>
            </a:p>
          </p:txBody>
        </p:sp>
      </p:grpSp>
      <p:grpSp>
        <p:nvGrpSpPr>
          <p:cNvPr id="119" name="Group 118"/>
          <p:cNvGrpSpPr/>
          <p:nvPr/>
        </p:nvGrpSpPr>
        <p:grpSpPr>
          <a:xfrm>
            <a:off x="2232446" y="5885847"/>
            <a:ext cx="528991" cy="751392"/>
            <a:chOff x="2851589" y="5575283"/>
            <a:chExt cx="528991" cy="751392"/>
          </a:xfrm>
        </p:grpSpPr>
        <p:pic>
          <p:nvPicPr>
            <p:cNvPr id="115" name="Picture 114"/>
            <p:cNvPicPr>
              <a:picLocks noChangeAspect="1"/>
            </p:cNvPicPr>
            <p:nvPr/>
          </p:nvPicPr>
          <p:blipFill>
            <a:blip r:embed="rId8">
              <a:biLevel thresh="25000"/>
            </a:blip>
            <a:stretch>
              <a:fillRect/>
            </a:stretch>
          </p:blipFill>
          <p:spPr>
            <a:xfrm>
              <a:off x="2871431" y="5575283"/>
              <a:ext cx="509149" cy="509149"/>
            </a:xfrm>
            <a:prstGeom prst="rect">
              <a:avLst/>
            </a:prstGeom>
          </p:spPr>
        </p:pic>
        <p:sp>
          <p:nvSpPr>
            <p:cNvPr id="118" name="Rectangle 180"/>
            <p:cNvSpPr>
              <a:spLocks noChangeArrowheads="1"/>
            </p:cNvSpPr>
            <p:nvPr/>
          </p:nvSpPr>
          <p:spPr bwMode="auto">
            <a:xfrm>
              <a:off x="2851589" y="6153999"/>
              <a:ext cx="52899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SQL DW</a:t>
              </a:r>
              <a:endParaRPr lang="en-US" altLang="en-US" sz="1836" dirty="0"/>
            </a:p>
          </p:txBody>
        </p:sp>
      </p:grpSp>
      <p:cxnSp>
        <p:nvCxnSpPr>
          <p:cNvPr id="121" name="Straight Arrow Connector 120"/>
          <p:cNvCxnSpPr>
            <a:stCxn id="115" idx="0"/>
            <a:endCxn id="19" idx="0"/>
          </p:cNvCxnSpPr>
          <p:nvPr/>
        </p:nvCxnSpPr>
        <p:spPr>
          <a:xfrm rot="5400000" flipH="1" flipV="1">
            <a:off x="1211317" y="4216887"/>
            <a:ext cx="2964506" cy="373414"/>
          </a:xfrm>
          <a:prstGeom prst="bentConnector4">
            <a:avLst>
              <a:gd name="adj1" fmla="val 48894"/>
              <a:gd name="adj2" fmla="val -804"/>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auto">
          <a:xfrm>
            <a:off x="1876590" y="563020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Arrow Connector 120"/>
          <p:cNvCxnSpPr>
            <a:stCxn id="109" idx="0"/>
            <a:endCxn id="90" idx="5"/>
          </p:cNvCxnSpPr>
          <p:nvPr/>
        </p:nvCxnSpPr>
        <p:spPr>
          <a:xfrm rot="16200000" flipV="1">
            <a:off x="1991402" y="4297566"/>
            <a:ext cx="2998634" cy="246184"/>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20"/>
          <p:cNvCxnSpPr>
            <a:stCxn id="109" idx="0"/>
            <a:endCxn id="10" idx="0"/>
          </p:cNvCxnSpPr>
          <p:nvPr/>
        </p:nvCxnSpPr>
        <p:spPr>
          <a:xfrm rot="16200000" flipV="1">
            <a:off x="2451632" y="4757795"/>
            <a:ext cx="2091128" cy="233231"/>
          </a:xfrm>
          <a:prstGeom prst="bentConnector3">
            <a:avLst>
              <a:gd name="adj1" fmla="val 99975"/>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bwMode="auto">
          <a:xfrm>
            <a:off x="2995616" y="562745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7" name="Straight Arrow Connector 120"/>
          <p:cNvCxnSpPr>
            <a:endCxn id="90" idx="5"/>
          </p:cNvCxnSpPr>
          <p:nvPr/>
        </p:nvCxnSpPr>
        <p:spPr>
          <a:xfrm rot="16200000" flipV="1">
            <a:off x="2518403" y="3770565"/>
            <a:ext cx="2984974" cy="1286525"/>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bwMode="auto">
          <a:xfrm>
            <a:off x="4035954" y="561379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5009089" y="561411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5832984" y="56188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70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36" grpId="0" animBg="1"/>
      <p:bldP spid="136" grpId="1" animBg="1"/>
      <p:bldP spid="138" grpId="0" animBg="1"/>
      <p:bldP spid="138" grpId="1" animBg="1"/>
      <p:bldP spid="141" grpId="0" animBg="1"/>
      <p:bldP spid="141" grpId="1" animBg="1"/>
      <p:bldP spid="1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Predictive Maintenance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80" y="1326911"/>
            <a:ext cx="7031049" cy="5220497"/>
          </a:xfrm>
          <a:prstGeom prst="rect">
            <a:avLst/>
          </a:prstGeom>
        </p:spPr>
      </p:pic>
      <p:sp>
        <p:nvSpPr>
          <p:cNvPr id="4" name="TextBox 3"/>
          <p:cNvSpPr txBox="1"/>
          <p:nvPr/>
        </p:nvSpPr>
        <p:spPr>
          <a:xfrm>
            <a:off x="7590208" y="1271910"/>
            <a:ext cx="4345119" cy="3010055"/>
          </a:xfrm>
          <a:prstGeom prst="rect">
            <a:avLst/>
          </a:prstGeom>
          <a:noFill/>
        </p:spPr>
        <p:txBody>
          <a:bodyPr wrap="square" lIns="182880" tIns="146304" rIns="182880" bIns="146304" rtlCol="0">
            <a:spAutoFit/>
          </a:bodyPr>
          <a:lstStyle/>
          <a:p>
            <a:pPr>
              <a:lnSpc>
                <a:spcPct val="90000"/>
              </a:lnSpc>
              <a:spcAft>
                <a:spcPts val="600"/>
              </a:spcAft>
            </a:pPr>
            <a:r>
              <a:rPr lang="en-US" sz="2800" dirty="0"/>
              <a:t>Anticipate maintenance needs and avoid unscheduled downtime by connecting and monitoring your devices for predictive maintenance</a:t>
            </a:r>
            <a:endParaRPr lang="en-US" sz="4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57096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6" name="TextBox 5"/>
          <p:cNvSpPr txBox="1"/>
          <p:nvPr/>
        </p:nvSpPr>
        <p:spPr>
          <a:xfrm>
            <a:off x="274320" y="1494263"/>
            <a:ext cx="9241120" cy="34163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Azure Reference documents</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2"/>
              </a:rPr>
              <a:t>https://azure.microsoft.com/zh-cn/</a:t>
            </a:r>
            <a:r>
              <a:rPr lang="en-US" sz="2800" dirty="0">
                <a:gradFill>
                  <a:gsLst>
                    <a:gs pos="2917">
                      <a:schemeClr val="tx1"/>
                    </a:gs>
                    <a:gs pos="30000">
                      <a:schemeClr val="tx1"/>
                    </a:gs>
                  </a:gsLst>
                  <a:lin ang="5400000" scaled="0"/>
                </a:gradFill>
              </a:rPr>
              <a:t> </a:t>
            </a:r>
          </a:p>
          <a:p>
            <a:pPr>
              <a:lnSpc>
                <a:spcPct val="90000"/>
              </a:lnSpc>
              <a:spcAft>
                <a:spcPts val="600"/>
              </a:spcAft>
            </a:pPr>
            <a:r>
              <a:rPr lang="en-US" sz="2800" b="1" dirty="0">
                <a:gradFill>
                  <a:gsLst>
                    <a:gs pos="2917">
                      <a:schemeClr val="tx1"/>
                    </a:gs>
                    <a:gs pos="30000">
                      <a:schemeClr val="tx1"/>
                    </a:gs>
                  </a:gsLst>
                  <a:lin ang="5400000" scaled="0"/>
                </a:gradFill>
              </a:rPr>
              <a:t>Azure quick start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3"/>
              </a:rPr>
              <a:t>https://channel9.msdn.com/Series/Microsoft-Azure-Quickstart</a:t>
            </a:r>
            <a:r>
              <a:rPr lang="en-US" sz="2400" dirty="0">
                <a:gradFill>
                  <a:gsLst>
                    <a:gs pos="2917">
                      <a:schemeClr val="tx1"/>
                    </a:gs>
                    <a:gs pos="30000">
                      <a:schemeClr val="tx1"/>
                    </a:gs>
                  </a:gsLst>
                  <a:lin ang="5400000" scaled="0"/>
                </a:gradFill>
              </a:rPr>
              <a:t> </a:t>
            </a:r>
          </a:p>
          <a:p>
            <a:pPr>
              <a:lnSpc>
                <a:spcPct val="90000"/>
              </a:lnSpc>
              <a:spcAft>
                <a:spcPts val="600"/>
              </a:spcAft>
            </a:pPr>
            <a:r>
              <a:rPr lang="en-US" sz="2800" b="1" dirty="0">
                <a:gradFill>
                  <a:gsLst>
                    <a:gs pos="2917">
                      <a:schemeClr val="tx1"/>
                    </a:gs>
                    <a:gs pos="30000">
                      <a:schemeClr val="tx1"/>
                    </a:gs>
                  </a:gsLst>
                  <a:lin ang="5400000" scaled="0"/>
                </a:gradFill>
              </a:rPr>
              <a:t>Azure Blog</a:t>
            </a:r>
          </a:p>
          <a:p>
            <a:pPr marL="457200" indent="-457200">
              <a:lnSpc>
                <a:spcPct val="90000"/>
              </a:lnSpc>
              <a:spcAft>
                <a:spcPts val="600"/>
              </a:spcAft>
              <a:buFont typeface="Wingdings" panose="05000000000000000000" pitchFamily="2" charset="2"/>
              <a:buChar char="l"/>
            </a:pPr>
            <a:r>
              <a:rPr lang="en-US" sz="2800" dirty="0">
                <a:gradFill>
                  <a:gsLst>
                    <a:gs pos="2917">
                      <a:schemeClr val="tx1"/>
                    </a:gs>
                    <a:gs pos="30000">
                      <a:schemeClr val="tx1"/>
                    </a:gs>
                  </a:gsLst>
                  <a:lin ang="5400000" scaled="0"/>
                </a:gradFill>
                <a:hlinkClick r:id="rId4"/>
              </a:rPr>
              <a:t>https://azure.microsoft.com/zh-tw/blog/</a:t>
            </a:r>
            <a:r>
              <a:rPr lang="en-US" sz="2800" dirty="0">
                <a:gradFill>
                  <a:gsLst>
                    <a:gs pos="2917">
                      <a:schemeClr val="tx1"/>
                    </a:gs>
                    <a:gs pos="30000">
                      <a:schemeClr val="tx1"/>
                    </a:gs>
                  </a:gsLst>
                  <a:lin ang="5400000" scaled="0"/>
                </a:gradFill>
              </a:rPr>
              <a:t> </a:t>
            </a:r>
          </a:p>
          <a:p>
            <a:pPr>
              <a:lnSpc>
                <a:spcPct val="90000"/>
              </a:lnSpc>
              <a:spcAft>
                <a:spcPts val="600"/>
              </a:spcAft>
            </a:pP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18207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Differences</a:t>
            </a:r>
          </a:p>
        </p:txBody>
      </p:sp>
      <p:sp>
        <p:nvSpPr>
          <p:cNvPr id="6" name="TextBox 5"/>
          <p:cNvSpPr txBox="1"/>
          <p:nvPr/>
        </p:nvSpPr>
        <p:spPr>
          <a:xfrm>
            <a:off x="274320" y="1494263"/>
            <a:ext cx="8741304" cy="34717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Added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Machine Learning: model, real-time predictions</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Portal: simulation data visualization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Removed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Device Registry: fixed set of simulated sensors only</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Rules &amp; Alerts: all data passed to ML for analysis</a:t>
            </a:r>
          </a:p>
        </p:txBody>
      </p:sp>
    </p:spTree>
    <p:extLst>
      <p:ext uri="{BB962C8B-B14F-4D97-AF65-F5344CB8AC3E}">
        <p14:creationId xmlns:p14="http://schemas.microsoft.com/office/powerpoint/2010/main" val="32897336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Q &amp; A</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3736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6" name="TextBox 5"/>
          <p:cNvSpPr txBox="1"/>
          <p:nvPr/>
        </p:nvSpPr>
        <p:spPr>
          <a:xfrm>
            <a:off x="274320" y="1494263"/>
            <a:ext cx="9142631" cy="4865947"/>
          </a:xfrm>
          <a:prstGeom prst="rect">
            <a:avLst/>
          </a:prstGeom>
          <a:noFill/>
        </p:spPr>
        <p:txBody>
          <a:bodyPr wrap="none" lIns="182880" tIns="146304" rIns="182880" bIns="146304" rtlCol="0">
            <a:spAutoFit/>
          </a:bodyPr>
          <a:lstStyle/>
          <a:p>
            <a:pPr>
              <a:lnSpc>
                <a:spcPct val="90000"/>
              </a:lnSpc>
              <a:spcAft>
                <a:spcPts val="600"/>
              </a:spcAft>
            </a:pPr>
            <a:r>
              <a:rPr lang="en-US" altLang="zh-TW" sz="2800" b="1" dirty="0" err="1">
                <a:gradFill>
                  <a:gsLst>
                    <a:gs pos="2917">
                      <a:schemeClr val="tx1"/>
                    </a:gs>
                    <a:gs pos="30000">
                      <a:schemeClr val="tx1"/>
                    </a:gs>
                  </a:gsLst>
                  <a:lin ang="5400000" scaled="0"/>
                </a:gradFill>
              </a:rPr>
              <a:t>Azure@Channel</a:t>
            </a:r>
            <a:r>
              <a:rPr lang="en-US" altLang="zh-TW" sz="2800" b="1" dirty="0">
                <a:gradFill>
                  <a:gsLst>
                    <a:gs pos="2917">
                      <a:schemeClr val="tx1"/>
                    </a:gs>
                    <a:gs pos="30000">
                      <a:schemeClr val="tx1"/>
                    </a:gs>
                  </a:gsLst>
                  <a:lin ang="5400000" scaled="0"/>
                </a:gradFill>
              </a:rPr>
              <a:t> 9</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2"/>
              </a:rPr>
              <a:t>https://channel9.msdn.com/Azure</a:t>
            </a:r>
            <a:endParaRPr lang="en-US" altLang="zh-TW"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Service Update</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3"/>
              </a:rPr>
              <a:t>https://azure.microsoft.com/zh-tw/updates/</a:t>
            </a:r>
            <a:endParaRPr lang="en-US" altLang="zh-TW"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Azure IOT Blogs</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4"/>
              </a:rPr>
              <a:t>https://dotblogs.com.tw/maduka/series/1?qq=Azure</a:t>
            </a:r>
            <a:endParaRPr lang="en-US" altLang="zh-TW" sz="28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5"/>
              </a:rPr>
              <a:t>http://blog.michaelchi.net/</a:t>
            </a:r>
            <a:r>
              <a:rPr lang="en-US" altLang="zh-TW" sz="2800" dirty="0">
                <a:gradFill>
                  <a:gsLst>
                    <a:gs pos="2917">
                      <a:schemeClr val="tx1"/>
                    </a:gs>
                    <a:gs pos="30000">
                      <a:schemeClr val="tx1"/>
                    </a:gs>
                  </a:gsLst>
                  <a:lin ang="5400000" scaled="0"/>
                </a:gradFill>
              </a:rPr>
              <a:t>  </a:t>
            </a:r>
          </a:p>
          <a:p>
            <a:pPr>
              <a:lnSpc>
                <a:spcPct val="90000"/>
              </a:lnSpc>
              <a:spcAft>
                <a:spcPts val="600"/>
              </a:spcAft>
            </a:pPr>
            <a:r>
              <a:rPr lang="en-US" altLang="zh-TW" sz="2800" dirty="0">
                <a:gradFill>
                  <a:gsLst>
                    <a:gs pos="2917">
                      <a:schemeClr val="tx1"/>
                    </a:gs>
                    <a:gs pos="30000">
                      <a:schemeClr val="tx1"/>
                    </a:gs>
                  </a:gsLst>
                  <a:lin ang="5400000" scaled="0"/>
                </a:gradFill>
              </a:rPr>
              <a:t> </a:t>
            </a:r>
          </a:p>
          <a:p>
            <a:pPr>
              <a:lnSpc>
                <a:spcPct val="90000"/>
              </a:lnSpc>
              <a:spcAft>
                <a:spcPts val="600"/>
              </a:spcAft>
            </a:pPr>
            <a:endParaRPr lang="en-US" altLang="zh-TW" sz="2800"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864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p>
          <a:p>
            <a:pPr algn="ctr" defTabSz="932543">
              <a:lnSpc>
                <a:spcPct val="90000"/>
              </a:lnSpc>
            </a:pPr>
            <a:r>
              <a:rPr lang="en-US" sz="2400" spc="-50" dirty="0">
                <a:solidFill>
                  <a:prstClr val="white"/>
                </a:solidFill>
                <a:latin typeface="Segoe UI Light"/>
              </a:rPr>
              <a:t>is 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p>
          <a:p>
            <a:pPr algn="ctr" defTabSz="932543">
              <a:lnSpc>
                <a:spcPct val="90000"/>
              </a:lnSpc>
            </a:pPr>
            <a:r>
              <a:rPr lang="en-US" sz="2400" spc="-50" dirty="0">
                <a:solidFill>
                  <a:prstClr val="white"/>
                </a:solidFill>
                <a:latin typeface="Segoe UI Light"/>
              </a:rPr>
              <a:t>is 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p>
          <a:p>
            <a:pPr algn="ctr" defTabSz="932543">
              <a:lnSpc>
                <a:spcPct val="90000"/>
              </a:lnSpc>
            </a:pPr>
            <a:r>
              <a:rPr lang="en-US" sz="2400" spc="-50" dirty="0">
                <a:solidFill>
                  <a:prstClr val="white"/>
                </a:solidFill>
                <a:latin typeface="Segoe UI Light"/>
              </a:rPr>
              <a:t>is 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Innovative Scenarios</a:t>
            </a: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Cloud can deal with big data</a:t>
            </a: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1133659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4803855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and elder</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647033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97"/>
            <a:ext cx="12436475" cy="69955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3705" y="1136059"/>
            <a:ext cx="11416112" cy="4229100"/>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25 BILLION</a:t>
              </a:r>
              <a:br>
                <a:rPr lang="en-US" sz="2400" dirty="0">
                  <a:solidFill>
                    <a:srgbClr val="FFFFFF"/>
                  </a:solidFill>
                </a:rPr>
              </a:br>
              <a:r>
                <a:rPr lang="en-US" sz="4400" dirty="0">
                  <a:solidFill>
                    <a:srgbClr val="FFFFFF"/>
                  </a:solidFill>
                </a:rPr>
                <a:t>Connected “things”</a:t>
              </a:r>
              <a:br>
                <a:rPr lang="en-US" sz="4400" dirty="0">
                  <a:solidFill>
                    <a:srgbClr val="FFFFFF"/>
                  </a:solidFill>
                </a:rPr>
              </a:br>
              <a:r>
                <a:rPr lang="en-US" sz="4400" dirty="0">
                  <a:solidFill>
                    <a:srgbClr val="FFFFFF"/>
                  </a:solidFill>
                </a:rPr>
                <a:t>will be in use by </a:t>
              </a:r>
              <a:r>
                <a:rPr lang="en-US" sz="4400" b="1" dirty="0">
                  <a:solidFill>
                    <a:srgbClr val="FFFFFF"/>
                  </a:solidFill>
                </a:rPr>
                <a:t>2020</a:t>
              </a:r>
              <a:endParaRPr lang="en-US" sz="440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82880" tIns="146304" rIns="182880" bIns="146304" rtlCol="0">
              <a:spAutoFit/>
            </a:bodyPr>
            <a:lstStyle/>
            <a:p>
              <a:pPr algn="r">
                <a:lnSpc>
                  <a:spcPct val="90000"/>
                </a:lnSpc>
              </a:pPr>
              <a:r>
                <a:rPr lang="en-US" b="1" dirty="0">
                  <a:solidFill>
                    <a:srgbClr val="FFFFFF"/>
                  </a:solidFill>
                  <a:cs typeface="Segoe UI"/>
                </a:rPr>
                <a:t>Gartner</a:t>
              </a:r>
              <a:endParaRPr lang="en-US" dirty="0">
                <a:solidFill>
                  <a:srgbClr val="FFFFFF"/>
                </a:solidFill>
                <a:cs typeface="Segoe UI"/>
              </a:endParaRPr>
            </a:p>
          </p:txBody>
        </p:sp>
      </p:grpSp>
      <p:grpSp>
        <p:nvGrpSpPr>
          <p:cNvPr id="163" name="Group 162"/>
          <p:cNvGrpSpPr/>
          <p:nvPr/>
        </p:nvGrpSpPr>
        <p:grpSpPr>
          <a:xfrm>
            <a:off x="553705" y="1136059"/>
            <a:ext cx="11550619" cy="4229100"/>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$7.2 TRILLION</a:t>
              </a:r>
              <a:br>
                <a:rPr lang="en-US" sz="9600" dirty="0">
                  <a:solidFill>
                    <a:srgbClr val="FFFFFF"/>
                  </a:solidFill>
                  <a:latin typeface="Segoe UI Light"/>
                </a:rPr>
              </a:br>
              <a:r>
                <a:rPr lang="en-US" sz="4000" dirty="0">
                  <a:solidFill>
                    <a:srgbClr val="FFFFFF"/>
                  </a:solidFill>
                </a:rPr>
                <a:t>worldwide market for IoT solutions</a:t>
              </a:r>
              <a:br>
                <a:rPr lang="en-US" sz="4000" dirty="0">
                  <a:solidFill>
                    <a:srgbClr val="FFFFFF"/>
                  </a:solidFill>
                </a:rPr>
              </a:br>
              <a:r>
                <a:rPr lang="en-US" sz="4000" dirty="0">
                  <a:solidFill>
                    <a:srgbClr val="FFFFFF"/>
                  </a:solidFill>
                </a:rPr>
                <a:t>by 2020</a:t>
              </a:r>
              <a:endParaRPr lang="en-US" sz="400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82880" tIns="146304" rIns="182880" bIns="146304" rtlCol="0">
              <a:spAutoFit/>
            </a:bodyPr>
            <a:lstStyle/>
            <a:p>
              <a:r>
                <a:rPr lang="en-US" b="1" dirty="0">
                  <a:solidFill>
                    <a:srgbClr val="FFFFFF"/>
                  </a:solidFill>
                  <a:cs typeface="Segoe UI"/>
                </a:rPr>
                <a:t>IDC: </a:t>
              </a:r>
              <a:r>
                <a:rPr lang="en-US" sz="1400" dirty="0">
                  <a:solidFill>
                    <a:srgbClr val="FFFFFF"/>
                  </a:solidFill>
                </a:rPr>
                <a:t>Worldwide and Regional Internet of Things (IoT) 2014–2020 Forecast</a:t>
              </a:r>
              <a:endParaRPr lang="en-US" sz="1400" dirty="0">
                <a:solidFill>
                  <a:srgbClr val="FFFFFF"/>
                </a:solidFill>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13139</TotalTime>
  <Words>5639</Words>
  <Application>Microsoft Office PowerPoint</Application>
  <PresentationFormat>自訂</PresentationFormat>
  <Paragraphs>795</Paragraphs>
  <Slides>42</Slides>
  <Notes>28</Notes>
  <HiddenSlides>2</HiddenSlides>
  <MMClips>0</MMClips>
  <ScaleCrop>false</ScaleCrop>
  <HeadingPairs>
    <vt:vector size="8" baseType="variant">
      <vt:variant>
        <vt:lpstr>使用字型</vt:lpstr>
      </vt:variant>
      <vt:variant>
        <vt:i4>16</vt:i4>
      </vt:variant>
      <vt:variant>
        <vt:lpstr>佈景主題</vt:lpstr>
      </vt:variant>
      <vt:variant>
        <vt:i4>15</vt:i4>
      </vt:variant>
      <vt:variant>
        <vt:lpstr>內嵌 OLE 伺服程式</vt:lpstr>
      </vt:variant>
      <vt:variant>
        <vt:i4>1</vt:i4>
      </vt:variant>
      <vt:variant>
        <vt:lpstr>投影片標題</vt:lpstr>
      </vt:variant>
      <vt:variant>
        <vt:i4>42</vt:i4>
      </vt:variant>
    </vt:vector>
  </HeadingPairs>
  <TitlesOfParts>
    <vt:vector size="74" baseType="lpstr">
      <vt:lpstr>MS PGothic</vt:lpstr>
      <vt:lpstr>MS PGothic</vt:lpstr>
      <vt:lpstr>Segoe</vt:lpstr>
      <vt:lpstr>Segoe Light</vt:lpstr>
      <vt:lpstr>Segoe Pro</vt:lpstr>
      <vt:lpstr>Segoe Pro Light</vt:lpstr>
      <vt:lpstr>新細明體</vt:lpstr>
      <vt:lpstr>Arial</vt:lpstr>
      <vt:lpstr>Calibri</vt:lpstr>
      <vt:lpstr>Calibri Light</vt:lpstr>
      <vt:lpstr>Consolas</vt:lpstr>
      <vt:lpstr>Segoe UI</vt:lpstr>
      <vt:lpstr>Segoe UI Black</vt:lpstr>
      <vt:lpstr>Segoe UI Light</vt:lpstr>
      <vt:lpstr>Segoe UI Semibold</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WHITE TEMPLATE</vt:lpstr>
      <vt:lpstr>Office 佈景主題</vt:lpstr>
      <vt:lpstr>1_WHITE TEMPLATE</vt:lpstr>
      <vt:lpstr>think-cell Slide</vt:lpstr>
      <vt:lpstr>Internet of Things</vt:lpstr>
      <vt:lpstr>Prerequisites</vt:lpstr>
      <vt:lpstr>Tools</vt:lpstr>
      <vt:lpstr>Resources</vt:lpstr>
      <vt:lpstr>Resources</vt:lpstr>
      <vt:lpstr>IoT is an Inflection Point</vt:lpstr>
      <vt:lpstr>IoT 2010</vt:lpstr>
      <vt:lpstr>IoT 2016</vt:lpstr>
      <vt:lpstr>PowerPoint 簡報</vt:lpstr>
      <vt:lpstr>Disruptive Forces</vt:lpstr>
      <vt:lpstr>IoT Business Maturity Model 1. Operational efficiency </vt:lpstr>
      <vt:lpstr>IoT Business Maturity Model 2. Business Intelligence </vt:lpstr>
      <vt:lpstr>PowerPoint 簡報</vt:lpstr>
      <vt:lpstr>IoT Business Maturity Model 3. Business Transformation </vt:lpstr>
      <vt:lpstr>IoT Devices &amp; Cloud Patterns </vt:lpstr>
      <vt:lpstr>Cloud Based IoT Solutions</vt:lpstr>
      <vt:lpstr>IoT Device &amp; Cloud Patterns</vt:lpstr>
      <vt:lpstr>IoT Device &amp; Cloud Patterns</vt:lpstr>
      <vt:lpstr>IoT Device &amp; Cloud Patterns</vt:lpstr>
      <vt:lpstr>IoT Device &amp; Cloud Patterns</vt:lpstr>
      <vt:lpstr>IoT Device &amp; Cloud Patterns</vt:lpstr>
      <vt:lpstr>Azure IOT Architecture</vt:lpstr>
      <vt:lpstr>Microsoft Azure IoT Platform</vt:lpstr>
      <vt:lpstr>Microsoft Azure IoT services </vt:lpstr>
      <vt:lpstr>Hands-on</vt:lpstr>
      <vt:lpstr>PowerPoint 簡報</vt:lpstr>
      <vt:lpstr>PowerPoint 簡報</vt:lpstr>
      <vt:lpstr>Microsoft Azure IoT Suite </vt:lpstr>
      <vt:lpstr>Microsoft Azure IoT Suite </vt:lpstr>
      <vt:lpstr>Microsoft Azure IoT Suite</vt:lpstr>
      <vt:lpstr>Accelerate time to value with preconfigured solutions</vt:lpstr>
      <vt:lpstr>Solution #1: Remote Monitoring</vt:lpstr>
      <vt:lpstr>Architecture</vt:lpstr>
      <vt:lpstr>Components</vt:lpstr>
      <vt:lpstr>Data</vt:lpstr>
      <vt:lpstr>Security</vt:lpstr>
      <vt:lpstr>Integrate – business processes</vt:lpstr>
      <vt:lpstr>Integrate – data insight</vt:lpstr>
      <vt:lpstr>Solution #2: Predictive Maintenance</vt:lpstr>
      <vt:lpstr>Architectural Differences</vt:lpstr>
      <vt:lpstr>Q &amp; A</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Brett Perry</dc:creator>
  <cp:keywords>Servers &amp; Tools Business</cp:keywords>
  <cp:lastModifiedBy>Michael SH Chi</cp:lastModifiedBy>
  <cp:revision>333</cp:revision>
  <dcterms:created xsi:type="dcterms:W3CDTF">2013-10-14T18:44:32Z</dcterms:created>
  <dcterms:modified xsi:type="dcterms:W3CDTF">2016-08-18T01:47:23Z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